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7"/>
  </p:notesMasterIdLst>
  <p:sldIdLst>
    <p:sldId id="293" r:id="rId5"/>
    <p:sldId id="259" r:id="rId6"/>
    <p:sldId id="290" r:id="rId7"/>
    <p:sldId id="291" r:id="rId8"/>
    <p:sldId id="292" r:id="rId9"/>
    <p:sldId id="283" r:id="rId10"/>
    <p:sldId id="284" r:id="rId11"/>
    <p:sldId id="285" r:id="rId12"/>
    <p:sldId id="286" r:id="rId13"/>
    <p:sldId id="287" r:id="rId14"/>
    <p:sldId id="274" r:id="rId15"/>
    <p:sldId id="289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Rubik Regular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Rubik Regular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Rubik Regular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Rubik Regular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Rubik Regular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Rubik Regular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Rubik Regular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Rubik Regular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Rubik Regular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B3B131-4A91-4D01-9195-D59C462FB484}" v="1" dt="2020-05-15T08:59:51.515"/>
    <p1510:client id="{64CDE822-B2A1-44FF-92B1-D3A04E295CA9}" v="4" dt="2020-05-18T12:22:46.882"/>
    <p1510:client id="{CBBF671C-74BD-4FB9-9B6D-6AE07C8A14C0}" v="1" dt="2020-05-14T18:16:14.110"/>
    <p1510:client id="{DC8D8CE5-EBCE-45A5-970D-4445CFD95BD4}" v="72" dt="2020-05-18T12:29:23.466"/>
    <p1510:client id="{F18E1ED3-C07F-4775-BC6C-11364F7D1142}" v="1" dt="2020-05-18T12:15:15.26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BCDFB"/>
          </a:solidFill>
        </a:fill>
      </a:tcStyle>
    </a:wholeTbl>
    <a:band2H>
      <a:tcTxStyle/>
      <a:tcStyle>
        <a:tcBdr/>
        <a:fill>
          <a:solidFill>
            <a:srgbClr val="F5E7F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714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e Rise Nielsen" userId="S::line_risenielsen.dk#ext#@alumni.onmicrosoft.com::fe07a205-1391-4fe6-a542-c85eb3fbd436" providerId="AD" clId="Web-{DC8D8CE5-EBCE-45A5-970D-4445CFD95BD4}"/>
    <pc:docChg chg="modSld">
      <pc:chgData name="Line Rise Nielsen" userId="S::line_risenielsen.dk#ext#@alumni.onmicrosoft.com::fe07a205-1391-4fe6-a542-c85eb3fbd436" providerId="AD" clId="Web-{DC8D8CE5-EBCE-45A5-970D-4445CFD95BD4}" dt="2020-05-18T12:29:23.466" v="70" actId="20577"/>
      <pc:docMkLst>
        <pc:docMk/>
      </pc:docMkLst>
      <pc:sldChg chg="modSp">
        <pc:chgData name="Line Rise Nielsen" userId="S::line_risenielsen.dk#ext#@alumni.onmicrosoft.com::fe07a205-1391-4fe6-a542-c85eb3fbd436" providerId="AD" clId="Web-{DC8D8CE5-EBCE-45A5-970D-4445CFD95BD4}" dt="2020-05-18T12:29:23.466" v="69" actId="20577"/>
        <pc:sldMkLst>
          <pc:docMk/>
          <pc:sldMk cId="0" sldId="267"/>
        </pc:sldMkLst>
        <pc:spChg chg="mod">
          <ac:chgData name="Line Rise Nielsen" userId="S::line_risenielsen.dk#ext#@alumni.onmicrosoft.com::fe07a205-1391-4fe6-a542-c85eb3fbd436" providerId="AD" clId="Web-{DC8D8CE5-EBCE-45A5-970D-4445CFD95BD4}" dt="2020-05-18T12:28:33.387" v="25" actId="1076"/>
          <ac:spMkLst>
            <pc:docMk/>
            <pc:sldMk cId="0" sldId="267"/>
            <ac:spMk id="446" creationId="{00000000-0000-0000-0000-000000000000}"/>
          </ac:spMkLst>
        </pc:spChg>
        <pc:spChg chg="mod">
          <ac:chgData name="Line Rise Nielsen" userId="S::line_risenielsen.dk#ext#@alumni.onmicrosoft.com::fe07a205-1391-4fe6-a542-c85eb3fbd436" providerId="AD" clId="Web-{DC8D8CE5-EBCE-45A5-970D-4445CFD95BD4}" dt="2020-05-18T12:29:23.466" v="69" actId="20577"/>
          <ac:spMkLst>
            <pc:docMk/>
            <pc:sldMk cId="0" sldId="267"/>
            <ac:spMk id="447" creationId="{00000000-0000-0000-0000-000000000000}"/>
          </ac:spMkLst>
        </pc:spChg>
      </pc:sldChg>
    </pc:docChg>
  </pc:docChgLst>
  <pc:docChgLst>
    <pc:chgData name="malgorzata.swiader" userId="S::malgorzata.swiader_upwr.edu.pl#ext#@alumni.onmicrosoft.com::fc89434f-16df-4882-a038-4f403cd8649e" providerId="AD" clId="Web-{56B3B131-4A91-4D01-9195-D59C462FB484}"/>
    <pc:docChg chg="modSld">
      <pc:chgData name="malgorzata.swiader" userId="S::malgorzata.swiader_upwr.edu.pl#ext#@alumni.onmicrosoft.com::fc89434f-16df-4882-a038-4f403cd8649e" providerId="AD" clId="Web-{56B3B131-4A91-4D01-9195-D59C462FB484}" dt="2020-05-15T08:59:51.515" v="0" actId="1076"/>
      <pc:docMkLst>
        <pc:docMk/>
      </pc:docMkLst>
      <pc:sldChg chg="modSp">
        <pc:chgData name="malgorzata.swiader" userId="S::malgorzata.swiader_upwr.edu.pl#ext#@alumni.onmicrosoft.com::fc89434f-16df-4882-a038-4f403cd8649e" providerId="AD" clId="Web-{56B3B131-4A91-4D01-9195-D59C462FB484}" dt="2020-05-15T08:59:51.515" v="0" actId="1076"/>
        <pc:sldMkLst>
          <pc:docMk/>
          <pc:sldMk cId="0" sldId="261"/>
        </pc:sldMkLst>
        <pc:picChg chg="mod">
          <ac:chgData name="malgorzata.swiader" userId="S::malgorzata.swiader_upwr.edu.pl#ext#@alumni.onmicrosoft.com::fc89434f-16df-4882-a038-4f403cd8649e" providerId="AD" clId="Web-{56B3B131-4A91-4D01-9195-D59C462FB484}" dt="2020-05-15T08:59:51.515" v="0" actId="1076"/>
          <ac:picMkLst>
            <pc:docMk/>
            <pc:sldMk cId="0" sldId="261"/>
            <ac:picMk id="374" creationId="{00000000-0000-0000-0000-000000000000}"/>
          </ac:picMkLst>
        </pc:picChg>
      </pc:sldChg>
    </pc:docChg>
  </pc:docChgLst>
  <pc:docChgLst>
    <pc:chgData name="Line Rise Nielsen" userId="S::line_risenielsen.dk#ext#@alumni.onmicrosoft.com::fe07a205-1391-4fe6-a542-c85eb3fbd436" providerId="AD" clId="Web-{64CDE822-B2A1-44FF-92B1-D3A04E295CA9}"/>
    <pc:docChg chg="modSld">
      <pc:chgData name="Line Rise Nielsen" userId="S::line_risenielsen.dk#ext#@alumni.onmicrosoft.com::fe07a205-1391-4fe6-a542-c85eb3fbd436" providerId="AD" clId="Web-{64CDE822-B2A1-44FF-92B1-D3A04E295CA9}" dt="2020-05-18T12:22:46.882" v="3" actId="1076"/>
      <pc:docMkLst>
        <pc:docMk/>
      </pc:docMkLst>
      <pc:sldChg chg="modSp">
        <pc:chgData name="Line Rise Nielsen" userId="S::line_risenielsen.dk#ext#@alumni.onmicrosoft.com::fe07a205-1391-4fe6-a542-c85eb3fbd436" providerId="AD" clId="Web-{64CDE822-B2A1-44FF-92B1-D3A04E295CA9}" dt="2020-05-18T12:22:46.882" v="3" actId="1076"/>
        <pc:sldMkLst>
          <pc:docMk/>
          <pc:sldMk cId="0" sldId="267"/>
        </pc:sldMkLst>
        <pc:spChg chg="ord">
          <ac:chgData name="Line Rise Nielsen" userId="S::line_risenielsen.dk#ext#@alumni.onmicrosoft.com::fe07a205-1391-4fe6-a542-c85eb3fbd436" providerId="AD" clId="Web-{64CDE822-B2A1-44FF-92B1-D3A04E295CA9}" dt="2020-05-18T12:22:31.179" v="1"/>
          <ac:spMkLst>
            <pc:docMk/>
            <pc:sldMk cId="0" sldId="267"/>
            <ac:spMk id="442" creationId="{00000000-0000-0000-0000-000000000000}"/>
          </ac:spMkLst>
        </pc:spChg>
        <pc:spChg chg="mod">
          <ac:chgData name="Line Rise Nielsen" userId="S::line_risenielsen.dk#ext#@alumni.onmicrosoft.com::fe07a205-1391-4fe6-a542-c85eb3fbd436" providerId="AD" clId="Web-{64CDE822-B2A1-44FF-92B1-D3A04E295CA9}" dt="2020-05-18T12:22:46.882" v="3" actId="1076"/>
          <ac:spMkLst>
            <pc:docMk/>
            <pc:sldMk cId="0" sldId="267"/>
            <ac:spMk id="446" creationId="{00000000-0000-0000-0000-000000000000}"/>
          </ac:spMkLst>
        </pc:spChg>
        <pc:picChg chg="ord">
          <ac:chgData name="Line Rise Nielsen" userId="S::line_risenielsen.dk#ext#@alumni.onmicrosoft.com::fe07a205-1391-4fe6-a542-c85eb3fbd436" providerId="AD" clId="Web-{64CDE822-B2A1-44FF-92B1-D3A04E295CA9}" dt="2020-05-18T12:22:37.226" v="2"/>
          <ac:picMkLst>
            <pc:docMk/>
            <pc:sldMk cId="0" sldId="267"/>
            <ac:picMk id="441" creationId="{00000000-0000-0000-0000-000000000000}"/>
          </ac:picMkLst>
        </pc:picChg>
      </pc:sldChg>
    </pc:docChg>
  </pc:docChgLst>
  <pc:docChgLst>
    <pc:chgData name="katvalta" userId="S::katvalta_draxis.gr#ext#@alumni.onmicrosoft.com::09c540c8-ba1c-4cfc-9710-79e67121a8b0" providerId="AD" clId="Web-{CBBF671C-74BD-4FB9-9B6D-6AE07C8A14C0}"/>
    <pc:docChg chg="modSld">
      <pc:chgData name="katvalta" userId="S::katvalta_draxis.gr#ext#@alumni.onmicrosoft.com::09c540c8-ba1c-4cfc-9710-79e67121a8b0" providerId="AD" clId="Web-{CBBF671C-74BD-4FB9-9B6D-6AE07C8A14C0}" dt="2020-05-14T18:16:14.110" v="0" actId="1076"/>
      <pc:docMkLst>
        <pc:docMk/>
      </pc:docMkLst>
      <pc:sldChg chg="modSp">
        <pc:chgData name="katvalta" userId="S::katvalta_draxis.gr#ext#@alumni.onmicrosoft.com::09c540c8-ba1c-4cfc-9710-79e67121a8b0" providerId="AD" clId="Web-{CBBF671C-74BD-4FB9-9B6D-6AE07C8A14C0}" dt="2020-05-14T18:16:14.110" v="0" actId="1076"/>
        <pc:sldMkLst>
          <pc:docMk/>
          <pc:sldMk cId="0" sldId="284"/>
        </pc:sldMkLst>
        <pc:grpChg chg="mod">
          <ac:chgData name="katvalta" userId="S::katvalta_draxis.gr#ext#@alumni.onmicrosoft.com::09c540c8-ba1c-4cfc-9710-79e67121a8b0" providerId="AD" clId="Web-{CBBF671C-74BD-4FB9-9B6D-6AE07C8A14C0}" dt="2020-05-14T18:16:14.110" v="0" actId="1076"/>
          <ac:grpSpMkLst>
            <pc:docMk/>
            <pc:sldMk cId="0" sldId="284"/>
            <ac:grpSpMk id="1078" creationId="{00000000-0000-0000-0000-000000000000}"/>
          </ac:grpSpMkLst>
        </pc:grpChg>
      </pc:sldChg>
    </pc:docChg>
  </pc:docChgLst>
  <pc:docChgLst>
    <pc:chgData name="Line Rise Nielsen" userId="S::line_risenielsen.dk#ext#@alumni.onmicrosoft.com::fe07a205-1391-4fe6-a542-c85eb3fbd436" providerId="AD" clId="Web-{F18E1ED3-C07F-4775-BC6C-11364F7D1142}"/>
    <pc:docChg chg="modSld">
      <pc:chgData name="Line Rise Nielsen" userId="S::line_risenielsen.dk#ext#@alumni.onmicrosoft.com::fe07a205-1391-4fe6-a542-c85eb3fbd436" providerId="AD" clId="Web-{F18E1ED3-C07F-4775-BC6C-11364F7D1142}" dt="2020-05-18T12:15:15.266" v="0"/>
      <pc:docMkLst>
        <pc:docMk/>
      </pc:docMkLst>
      <pc:sldChg chg="modSp">
        <pc:chgData name="Line Rise Nielsen" userId="S::line_risenielsen.dk#ext#@alumni.onmicrosoft.com::fe07a205-1391-4fe6-a542-c85eb3fbd436" providerId="AD" clId="Web-{F18E1ED3-C07F-4775-BC6C-11364F7D1142}" dt="2020-05-18T12:15:15.266" v="0"/>
        <pc:sldMkLst>
          <pc:docMk/>
          <pc:sldMk cId="0" sldId="267"/>
        </pc:sldMkLst>
        <pc:picChg chg="ord">
          <ac:chgData name="Line Rise Nielsen" userId="S::line_risenielsen.dk#ext#@alumni.onmicrosoft.com::fe07a205-1391-4fe6-a542-c85eb3fbd436" providerId="AD" clId="Web-{F18E1ED3-C07F-4775-BC6C-11364F7D1142}" dt="2020-05-18T12:15:15.266" v="0"/>
          <ac:picMkLst>
            <pc:docMk/>
            <pc:sldMk cId="0" sldId="267"/>
            <ac:picMk id="441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7" name="Shape 3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259760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Rubik Bold"/>
      </a:defRPr>
    </a:lvl1pPr>
    <a:lvl2pPr indent="228600" latinLnBrk="0">
      <a:defRPr sz="1200">
        <a:latin typeface="+mn-lt"/>
        <a:ea typeface="+mn-ea"/>
        <a:cs typeface="+mn-cs"/>
        <a:sym typeface="Rubik Bold"/>
      </a:defRPr>
    </a:lvl2pPr>
    <a:lvl3pPr indent="457200" latinLnBrk="0">
      <a:defRPr sz="1200">
        <a:latin typeface="+mn-lt"/>
        <a:ea typeface="+mn-ea"/>
        <a:cs typeface="+mn-cs"/>
        <a:sym typeface="Rubik Bold"/>
      </a:defRPr>
    </a:lvl3pPr>
    <a:lvl4pPr indent="685800" latinLnBrk="0">
      <a:defRPr sz="1200">
        <a:latin typeface="+mn-lt"/>
        <a:ea typeface="+mn-ea"/>
        <a:cs typeface="+mn-cs"/>
        <a:sym typeface="Rubik Bold"/>
      </a:defRPr>
    </a:lvl4pPr>
    <a:lvl5pPr indent="914400" latinLnBrk="0">
      <a:defRPr sz="1200">
        <a:latin typeface="+mn-lt"/>
        <a:ea typeface="+mn-ea"/>
        <a:cs typeface="+mn-cs"/>
        <a:sym typeface="Rubik Bold"/>
      </a:defRPr>
    </a:lvl5pPr>
    <a:lvl6pPr indent="1143000" latinLnBrk="0">
      <a:defRPr sz="1200">
        <a:latin typeface="+mn-lt"/>
        <a:ea typeface="+mn-ea"/>
        <a:cs typeface="+mn-cs"/>
        <a:sym typeface="Rubik Bold"/>
      </a:defRPr>
    </a:lvl6pPr>
    <a:lvl7pPr indent="1371600" latinLnBrk="0">
      <a:defRPr sz="1200">
        <a:latin typeface="+mn-lt"/>
        <a:ea typeface="+mn-ea"/>
        <a:cs typeface="+mn-cs"/>
        <a:sym typeface="Rubik Bold"/>
      </a:defRPr>
    </a:lvl7pPr>
    <a:lvl8pPr indent="1600200" latinLnBrk="0">
      <a:defRPr sz="1200">
        <a:latin typeface="+mn-lt"/>
        <a:ea typeface="+mn-ea"/>
        <a:cs typeface="+mn-cs"/>
        <a:sym typeface="Rubik Bold"/>
      </a:defRPr>
    </a:lvl8pPr>
    <a:lvl9pPr indent="1828800" latinLnBrk="0">
      <a:defRPr sz="1200">
        <a:latin typeface="+mn-lt"/>
        <a:ea typeface="+mn-ea"/>
        <a:cs typeface="+mn-cs"/>
        <a:sym typeface="Rubik Bold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Image"/>
          <p:cNvSpPr>
            <a:spLocks noGrp="1"/>
          </p:cNvSpPr>
          <p:nvPr>
            <p:ph type="pic" sz="quarter" idx="13"/>
          </p:nvPr>
        </p:nvSpPr>
        <p:spPr>
          <a:xfrm>
            <a:off x="7396140" y="1701800"/>
            <a:ext cx="3454401" cy="34544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Image"/>
          <p:cNvSpPr>
            <a:spLocks noGrp="1"/>
          </p:cNvSpPr>
          <p:nvPr>
            <p:ph type="pic" sz="quarter" idx="13"/>
          </p:nvPr>
        </p:nvSpPr>
        <p:spPr>
          <a:xfrm>
            <a:off x="1428750" y="1762125"/>
            <a:ext cx="4000500" cy="33337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Image"/>
          <p:cNvSpPr>
            <a:spLocks noGrp="1"/>
          </p:cNvSpPr>
          <p:nvPr>
            <p:ph type="pic" sz="half" idx="13"/>
          </p:nvPr>
        </p:nvSpPr>
        <p:spPr>
          <a:xfrm>
            <a:off x="590550" y="-1"/>
            <a:ext cx="8972550" cy="308985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Image"/>
          <p:cNvSpPr>
            <a:spLocks noGrp="1"/>
          </p:cNvSpPr>
          <p:nvPr>
            <p:ph type="pic" sz="half" idx="13"/>
          </p:nvPr>
        </p:nvSpPr>
        <p:spPr>
          <a:xfrm>
            <a:off x="4224177" y="0"/>
            <a:ext cx="3162301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Image"/>
          <p:cNvSpPr>
            <a:spLocks noGrp="1"/>
          </p:cNvSpPr>
          <p:nvPr>
            <p:ph type="pic" sz="quarter" idx="13"/>
          </p:nvPr>
        </p:nvSpPr>
        <p:spPr>
          <a:xfrm>
            <a:off x="495300" y="2271866"/>
            <a:ext cx="2697701" cy="335514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6" name="Image"/>
          <p:cNvSpPr>
            <a:spLocks noGrp="1"/>
          </p:cNvSpPr>
          <p:nvPr>
            <p:ph type="pic" sz="quarter" idx="14"/>
          </p:nvPr>
        </p:nvSpPr>
        <p:spPr>
          <a:xfrm>
            <a:off x="3631150" y="521834"/>
            <a:ext cx="2697700" cy="401932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Image"/>
          <p:cNvSpPr>
            <a:spLocks noGrp="1"/>
          </p:cNvSpPr>
          <p:nvPr>
            <p:ph type="pic" sz="half" idx="13"/>
          </p:nvPr>
        </p:nvSpPr>
        <p:spPr>
          <a:xfrm>
            <a:off x="0" y="1160004"/>
            <a:ext cx="3706106" cy="472191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Image"/>
          <p:cNvSpPr>
            <a:spLocks noGrp="1"/>
          </p:cNvSpPr>
          <p:nvPr>
            <p:ph type="pic" sz="quarter" idx="13"/>
          </p:nvPr>
        </p:nvSpPr>
        <p:spPr>
          <a:xfrm>
            <a:off x="595086" y="522513"/>
            <a:ext cx="4876801" cy="290648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39" name="Image"/>
          <p:cNvSpPr>
            <a:spLocks noGrp="1"/>
          </p:cNvSpPr>
          <p:nvPr>
            <p:ph type="pic" sz="quarter" idx="14"/>
          </p:nvPr>
        </p:nvSpPr>
        <p:spPr>
          <a:xfrm>
            <a:off x="2786744" y="3429000"/>
            <a:ext cx="4136571" cy="290648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0" name="Image"/>
          <p:cNvSpPr>
            <a:spLocks noGrp="1"/>
          </p:cNvSpPr>
          <p:nvPr>
            <p:ph type="pic" sz="quarter" idx="15"/>
          </p:nvPr>
        </p:nvSpPr>
        <p:spPr>
          <a:xfrm>
            <a:off x="6923313" y="3429000"/>
            <a:ext cx="3352800" cy="224608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1" name="Image"/>
          <p:cNvSpPr>
            <a:spLocks noGrp="1"/>
          </p:cNvSpPr>
          <p:nvPr>
            <p:ph type="pic" sz="quarter" idx="16"/>
          </p:nvPr>
        </p:nvSpPr>
        <p:spPr>
          <a:xfrm>
            <a:off x="5471888" y="1291769"/>
            <a:ext cx="2510971" cy="213723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Image"/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Image"/>
          <p:cNvSpPr>
            <a:spLocks noGrp="1"/>
          </p:cNvSpPr>
          <p:nvPr>
            <p:ph type="pic" sz="quarter" idx="13"/>
          </p:nvPr>
        </p:nvSpPr>
        <p:spPr>
          <a:xfrm>
            <a:off x="580572" y="0"/>
            <a:ext cx="3338286" cy="2921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8" name="Image"/>
          <p:cNvSpPr>
            <a:spLocks noGrp="1"/>
          </p:cNvSpPr>
          <p:nvPr>
            <p:ph type="pic" sz="quarter" idx="14"/>
          </p:nvPr>
        </p:nvSpPr>
        <p:spPr>
          <a:xfrm>
            <a:off x="4426858" y="4310743"/>
            <a:ext cx="2510973" cy="254725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9" name="Image"/>
          <p:cNvSpPr>
            <a:spLocks noGrp="1"/>
          </p:cNvSpPr>
          <p:nvPr>
            <p:ph type="pic" sz="quarter" idx="15"/>
          </p:nvPr>
        </p:nvSpPr>
        <p:spPr>
          <a:xfrm>
            <a:off x="9681027" y="881744"/>
            <a:ext cx="2510973" cy="254725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Image"/>
          <p:cNvSpPr>
            <a:spLocks noGrp="1"/>
          </p:cNvSpPr>
          <p:nvPr>
            <p:ph type="pic" sz="quarter" idx="13"/>
          </p:nvPr>
        </p:nvSpPr>
        <p:spPr>
          <a:xfrm>
            <a:off x="3617259" y="900952"/>
            <a:ext cx="2478742" cy="252804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68" name="Image"/>
          <p:cNvSpPr>
            <a:spLocks noGrp="1"/>
          </p:cNvSpPr>
          <p:nvPr>
            <p:ph type="pic" sz="quarter" idx="14"/>
          </p:nvPr>
        </p:nvSpPr>
        <p:spPr>
          <a:xfrm>
            <a:off x="6096001" y="900952"/>
            <a:ext cx="2478742" cy="252804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69" name="Image"/>
          <p:cNvSpPr>
            <a:spLocks noGrp="1"/>
          </p:cNvSpPr>
          <p:nvPr>
            <p:ph type="pic" sz="quarter" idx="15"/>
          </p:nvPr>
        </p:nvSpPr>
        <p:spPr>
          <a:xfrm>
            <a:off x="6096001" y="3429000"/>
            <a:ext cx="2478742" cy="252804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Image"/>
          <p:cNvSpPr>
            <a:spLocks noGrp="1"/>
          </p:cNvSpPr>
          <p:nvPr>
            <p:ph type="pic" sz="quarter" idx="13"/>
          </p:nvPr>
        </p:nvSpPr>
        <p:spPr>
          <a:xfrm>
            <a:off x="3187700" y="2032126"/>
            <a:ext cx="3911601" cy="234937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Image"/>
          <p:cNvSpPr>
            <a:spLocks noGrp="1"/>
          </p:cNvSpPr>
          <p:nvPr>
            <p:ph type="pic" sz="quarter" idx="13"/>
          </p:nvPr>
        </p:nvSpPr>
        <p:spPr>
          <a:xfrm rot="18900000">
            <a:off x="6135072" y="1245513"/>
            <a:ext cx="2649581" cy="469382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Image"/>
          <p:cNvSpPr>
            <a:spLocks noGrp="1"/>
          </p:cNvSpPr>
          <p:nvPr>
            <p:ph type="pic" sz="quarter" idx="13"/>
          </p:nvPr>
        </p:nvSpPr>
        <p:spPr>
          <a:xfrm>
            <a:off x="3743325" y="3757610"/>
            <a:ext cx="2862263" cy="18002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4" name="Image"/>
          <p:cNvSpPr>
            <a:spLocks noGrp="1"/>
          </p:cNvSpPr>
          <p:nvPr>
            <p:ph type="pic" sz="quarter" idx="14"/>
          </p:nvPr>
        </p:nvSpPr>
        <p:spPr>
          <a:xfrm>
            <a:off x="7528717" y="1281111"/>
            <a:ext cx="2862264" cy="18002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09650" y="1238250"/>
            <a:ext cx="3257550" cy="43624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>
                <a:latin typeface="+mn-lt"/>
                <a:ea typeface="+mn-ea"/>
                <a:cs typeface="+mn-cs"/>
                <a:sym typeface="Rubik Bold"/>
              </a:defRPr>
            </a:lvl1pPr>
            <a:lvl2pPr marL="0" indent="457200">
              <a:buSzTx/>
              <a:buFontTx/>
              <a:buNone/>
              <a:defRPr sz="2400">
                <a:latin typeface="+mn-lt"/>
                <a:ea typeface="+mn-ea"/>
                <a:cs typeface="+mn-cs"/>
                <a:sym typeface="Rubik Bold"/>
              </a:defRPr>
            </a:lvl2pPr>
            <a:lvl3pPr marL="0" indent="914400">
              <a:buSzTx/>
              <a:buFontTx/>
              <a:buNone/>
              <a:defRPr sz="2400">
                <a:latin typeface="+mn-lt"/>
                <a:ea typeface="+mn-ea"/>
                <a:cs typeface="+mn-cs"/>
                <a:sym typeface="Rubik Bold"/>
              </a:defRPr>
            </a:lvl3pPr>
            <a:lvl4pPr marL="0" indent="1371600">
              <a:buSzTx/>
              <a:buFontTx/>
              <a:buNone/>
              <a:defRPr sz="2400">
                <a:latin typeface="+mn-lt"/>
                <a:ea typeface="+mn-ea"/>
                <a:cs typeface="+mn-cs"/>
                <a:sym typeface="Rubik Bold"/>
              </a:defRPr>
            </a:lvl4pPr>
            <a:lvl5pPr marL="0" indent="1828800">
              <a:buSzTx/>
              <a:buFontTx/>
              <a:buNone/>
              <a:defRPr sz="2400">
                <a:latin typeface="+mn-lt"/>
                <a:ea typeface="+mn-ea"/>
                <a:cs typeface="+mn-cs"/>
                <a:sym typeface="Rubik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Rectangle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>
                <a:latin typeface="+mn-lt"/>
                <a:ea typeface="+mn-ea"/>
                <a:cs typeface="+mn-cs"/>
                <a:sym typeface="Rubik Bold"/>
              </a:defRPr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Rectangle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5" name="Image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94901" y="-7057"/>
            <a:ext cx="12279723" cy="6967177"/>
          </a:xfrm>
          <a:prstGeom prst="rect">
            <a:avLst/>
          </a:prstGeom>
          <a:solidFill>
            <a:srgbClr val="F2F3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" name="Image" descr="Image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319552" y="413673"/>
            <a:ext cx="1484359" cy="61661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8420" y="6404292"/>
            <a:ext cx="265381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60" r:id="rId10"/>
    <p:sldLayoutId id="2147483661" r:id="rId11"/>
    <p:sldLayoutId id="2147483666" r:id="rId12"/>
    <p:sldLayoutId id="2147483668" r:id="rId13"/>
    <p:sldLayoutId id="2147483669" r:id="rId14"/>
    <p:sldLayoutId id="2147483672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Rubik Regular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Rubik Regular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Rubik Regular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Rubik Regular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Rubik Regular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Rubik Regular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Rubik Regular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Rubik Regular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Rubik Regular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ubik Regular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Rubik Regular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ubik Regular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Rubik Regular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ubik Regular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Rubik Regular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ubik Regular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Rubik Regular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ubik Regular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Rubik Regular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ubik Regular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Rubik Regular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ubik Regular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Rubik Regular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ubik Regular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Rubik Regular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ubik Regular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Rubik Regular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Regular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Regular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Regular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Regular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Regular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Regular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Regular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Regular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205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0" y="41417"/>
            <a:ext cx="10515600" cy="5776597"/>
          </a:xfrm>
        </p:spPr>
        <p:txBody>
          <a:bodyPr>
            <a:noAutofit/>
          </a:bodyPr>
          <a:lstStyle/>
          <a:p>
            <a:pPr marL="896938" indent="-896938">
              <a:buNone/>
            </a:pPr>
            <a:r>
              <a:rPr lang="en-GB" sz="1800" dirty="0">
                <a:solidFill>
                  <a:srgbClr val="BABABA"/>
                </a:solidFill>
              </a:rPr>
              <a:t>13:30	Welcome by Dominique Barjolle, </a:t>
            </a:r>
            <a:r>
              <a:rPr lang="en-GB" sz="1800" dirty="0" err="1">
                <a:solidFill>
                  <a:srgbClr val="BABABA"/>
                </a:solidFill>
              </a:rPr>
              <a:t>agrathaer</a:t>
            </a:r>
            <a:r>
              <a:rPr lang="en-GB" sz="1800" dirty="0">
                <a:solidFill>
                  <a:srgbClr val="BABABA"/>
                </a:solidFill>
              </a:rPr>
              <a:t> </a:t>
            </a:r>
            <a:r>
              <a:rPr lang="en-GB" sz="1200" dirty="0">
                <a:solidFill>
                  <a:srgbClr val="BABABA"/>
                </a:solidFill>
              </a:rPr>
              <a:t>(leader of the </a:t>
            </a:r>
            <a:r>
              <a:rPr lang="en-GB" sz="1200" dirty="0" err="1">
                <a:solidFill>
                  <a:srgbClr val="BABABA"/>
                </a:solidFill>
              </a:rPr>
              <a:t>Workpackage</a:t>
            </a:r>
            <a:r>
              <a:rPr lang="en-GB" sz="1200" dirty="0">
                <a:solidFill>
                  <a:srgbClr val="BABABA"/>
                </a:solidFill>
              </a:rPr>
              <a:t> “Multiplying the Impacts” in FoodSHIFT2030 project)</a:t>
            </a:r>
            <a:endParaRPr lang="de-CH" sz="1800" dirty="0">
              <a:solidFill>
                <a:srgbClr val="BABABA"/>
              </a:solidFill>
            </a:endParaRPr>
          </a:p>
          <a:p>
            <a:pPr marL="896938" indent="-896938">
              <a:buNone/>
            </a:pPr>
            <a:r>
              <a:rPr lang="en-GB" sz="1800" dirty="0">
                <a:solidFill>
                  <a:srgbClr val="BABABA"/>
                </a:solidFill>
              </a:rPr>
              <a:t>13:35	Introduction </a:t>
            </a:r>
            <a:r>
              <a:rPr lang="en-GB" sz="1800" dirty="0" smtClean="0">
                <a:solidFill>
                  <a:srgbClr val="BABABA"/>
                </a:solidFill>
              </a:rPr>
              <a:t>by </a:t>
            </a:r>
            <a:r>
              <a:rPr lang="en-GB" sz="1800" dirty="0">
                <a:solidFill>
                  <a:srgbClr val="BABABA"/>
                </a:solidFill>
              </a:rPr>
              <a:t>Christian </a:t>
            </a:r>
            <a:r>
              <a:rPr lang="en-GB" sz="1800" dirty="0" err="1">
                <a:solidFill>
                  <a:srgbClr val="BABABA"/>
                </a:solidFill>
              </a:rPr>
              <a:t>Bugge</a:t>
            </a:r>
            <a:r>
              <a:rPr lang="en-GB" sz="1800" dirty="0">
                <a:solidFill>
                  <a:srgbClr val="BABABA"/>
                </a:solidFill>
              </a:rPr>
              <a:t> </a:t>
            </a:r>
            <a:r>
              <a:rPr lang="en-GB" sz="1800" dirty="0" err="1" smtClean="0">
                <a:solidFill>
                  <a:srgbClr val="BABABA"/>
                </a:solidFill>
              </a:rPr>
              <a:t>Henriksen</a:t>
            </a:r>
            <a:r>
              <a:rPr lang="en-GB" sz="1800" dirty="0" smtClean="0">
                <a:solidFill>
                  <a:srgbClr val="BABABA"/>
                </a:solidFill>
              </a:rPr>
              <a:t>, UCPH </a:t>
            </a:r>
            <a:r>
              <a:rPr lang="en-GB" sz="1200" dirty="0">
                <a:solidFill>
                  <a:srgbClr val="BABABA"/>
                </a:solidFill>
              </a:rPr>
              <a:t>(FoodSHIFT2030 Coordinator)</a:t>
            </a:r>
            <a:endParaRPr lang="de-CH" sz="1200" dirty="0">
              <a:solidFill>
                <a:srgbClr val="BABABA"/>
              </a:solidFill>
            </a:endParaRPr>
          </a:p>
          <a:p>
            <a:pPr marL="896938" indent="-896938">
              <a:buNone/>
            </a:pPr>
            <a:r>
              <a:rPr lang="en-GB" sz="1800" dirty="0">
                <a:solidFill>
                  <a:srgbClr val="BABABA"/>
                </a:solidFill>
              </a:rPr>
              <a:t>13:40	Introduction to the Food Accelerator Laboratories </a:t>
            </a:r>
            <a:r>
              <a:rPr lang="en-GB" sz="1800" dirty="0" smtClean="0">
                <a:solidFill>
                  <a:srgbClr val="BABABA"/>
                </a:solidFill>
              </a:rPr>
              <a:t>by </a:t>
            </a:r>
            <a:r>
              <a:rPr lang="en-GB" sz="1800" dirty="0">
                <a:solidFill>
                  <a:srgbClr val="BABABA"/>
                </a:solidFill>
              </a:rPr>
              <a:t>Dirk </a:t>
            </a:r>
            <a:r>
              <a:rPr lang="en-GB" sz="1800" dirty="0" err="1" smtClean="0">
                <a:solidFill>
                  <a:srgbClr val="BABABA"/>
                </a:solidFill>
              </a:rPr>
              <a:t>Wascher</a:t>
            </a:r>
            <a:r>
              <a:rPr lang="en-GB" sz="1800" dirty="0" smtClean="0">
                <a:solidFill>
                  <a:srgbClr val="BABABA"/>
                </a:solidFill>
              </a:rPr>
              <a:t>, SUSMETRO </a:t>
            </a:r>
            <a:r>
              <a:rPr lang="en-GB" sz="1200" dirty="0">
                <a:solidFill>
                  <a:srgbClr val="BABABA"/>
                </a:solidFill>
              </a:rPr>
              <a:t>(FoodSHIFT2030 Innovation Manager)</a:t>
            </a:r>
            <a:endParaRPr lang="de-CH" sz="1200" dirty="0">
              <a:solidFill>
                <a:srgbClr val="BABABA"/>
              </a:solidFill>
            </a:endParaRPr>
          </a:p>
          <a:p>
            <a:pPr marL="896938" indent="-896938">
              <a:buNone/>
            </a:pPr>
            <a:r>
              <a:rPr lang="en-GB" sz="1800" dirty="0">
                <a:solidFill>
                  <a:srgbClr val="BABABA"/>
                </a:solidFill>
              </a:rPr>
              <a:t>13:50	</a:t>
            </a:r>
            <a:r>
              <a:rPr lang="en-GB" sz="1800" dirty="0" smtClean="0">
                <a:solidFill>
                  <a:srgbClr val="BABABA"/>
                </a:solidFill>
              </a:rPr>
              <a:t>Sharing Experiences</a:t>
            </a:r>
          </a:p>
          <a:p>
            <a:pPr marL="896938" indent="-896938">
              <a:buNone/>
            </a:pPr>
            <a:r>
              <a:rPr lang="en-GB" sz="1800" dirty="0">
                <a:solidFill>
                  <a:srgbClr val="BABABA"/>
                </a:solidFill>
              </a:rPr>
              <a:t>	</a:t>
            </a:r>
            <a:r>
              <a:rPr lang="en-GB" sz="1800" dirty="0" smtClean="0">
                <a:solidFill>
                  <a:srgbClr val="BABABA"/>
                </a:solidFill>
              </a:rPr>
              <a:t>Oostende </a:t>
            </a:r>
            <a:r>
              <a:rPr lang="en-GB" sz="1800" dirty="0">
                <a:solidFill>
                  <a:srgbClr val="BABABA"/>
                </a:solidFill>
              </a:rPr>
              <a:t>(</a:t>
            </a:r>
            <a:r>
              <a:rPr lang="en-GB" sz="1800" dirty="0" err="1">
                <a:solidFill>
                  <a:srgbClr val="BABABA"/>
                </a:solidFill>
              </a:rPr>
              <a:t>Ewoud</a:t>
            </a:r>
            <a:r>
              <a:rPr lang="en-GB" sz="1800" dirty="0">
                <a:solidFill>
                  <a:srgbClr val="BABABA"/>
                </a:solidFill>
              </a:rPr>
              <a:t> </a:t>
            </a:r>
            <a:r>
              <a:rPr lang="en-GB" sz="1800" dirty="0" err="1">
                <a:solidFill>
                  <a:srgbClr val="BABABA"/>
                </a:solidFill>
              </a:rPr>
              <a:t>Dutellie</a:t>
            </a:r>
            <a:r>
              <a:rPr lang="en-GB" sz="1800" dirty="0">
                <a:solidFill>
                  <a:srgbClr val="BABABA"/>
                </a:solidFill>
              </a:rPr>
              <a:t>, Municipality of Oostende) </a:t>
            </a:r>
            <a:endParaRPr lang="en-GB" sz="1800" dirty="0" smtClean="0">
              <a:solidFill>
                <a:srgbClr val="BABABA"/>
              </a:solidFill>
            </a:endParaRPr>
          </a:p>
          <a:p>
            <a:pPr marL="896938" indent="-896938">
              <a:buNone/>
            </a:pPr>
            <a:r>
              <a:rPr lang="en-GB" sz="1800" dirty="0">
                <a:solidFill>
                  <a:srgbClr val="BABABA"/>
                </a:solidFill>
              </a:rPr>
              <a:t>	</a:t>
            </a:r>
            <a:r>
              <a:rPr lang="en-GB" sz="1800" dirty="0" smtClean="0">
                <a:solidFill>
                  <a:srgbClr val="BABABA"/>
                </a:solidFill>
              </a:rPr>
              <a:t>Avignon </a:t>
            </a:r>
            <a:r>
              <a:rPr lang="en-GB" sz="1800" dirty="0">
                <a:solidFill>
                  <a:srgbClr val="BABABA"/>
                </a:solidFill>
              </a:rPr>
              <a:t>(</a:t>
            </a:r>
            <a:r>
              <a:rPr lang="en-GB" sz="1800" dirty="0" err="1">
                <a:solidFill>
                  <a:srgbClr val="BABABA"/>
                </a:solidFill>
              </a:rPr>
              <a:t>Hugues</a:t>
            </a:r>
            <a:r>
              <a:rPr lang="en-GB" sz="1800" dirty="0">
                <a:solidFill>
                  <a:srgbClr val="BABABA"/>
                </a:solidFill>
              </a:rPr>
              <a:t> Fortuna, Elsa </a:t>
            </a:r>
            <a:r>
              <a:rPr lang="en-GB" sz="1800" dirty="0" err="1">
                <a:solidFill>
                  <a:srgbClr val="BABABA"/>
                </a:solidFill>
              </a:rPr>
              <a:t>Chiffard</a:t>
            </a:r>
            <a:r>
              <a:rPr lang="en-GB" sz="1800" dirty="0">
                <a:solidFill>
                  <a:srgbClr val="BABABA"/>
                </a:solidFill>
              </a:rPr>
              <a:t>, Municipality of Avignon)</a:t>
            </a:r>
            <a:endParaRPr lang="de-CH" sz="1800" dirty="0">
              <a:solidFill>
                <a:srgbClr val="BABABA"/>
              </a:solidFill>
            </a:endParaRPr>
          </a:p>
          <a:p>
            <a:pPr marL="896938" indent="-896938"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14:10</a:t>
            </a:r>
            <a:r>
              <a:rPr lang="en-GB" dirty="0"/>
              <a:t>	</a:t>
            </a:r>
            <a:r>
              <a:rPr lang="en-GB" dirty="0" smtClean="0"/>
              <a:t>Panel </a:t>
            </a:r>
            <a:r>
              <a:rPr lang="en-GB" dirty="0"/>
              <a:t>discussion moderated by Ben Reynolds, SUSTAIN, UK</a:t>
            </a:r>
            <a:endParaRPr lang="de-CH" dirty="0"/>
          </a:p>
          <a:p>
            <a:pPr marL="896938" indent="-896938">
              <a:buNone/>
            </a:pPr>
            <a:r>
              <a:rPr lang="en-GB" dirty="0" smtClean="0"/>
              <a:t>	</a:t>
            </a:r>
            <a:r>
              <a:rPr lang="en-GB" dirty="0" err="1" smtClean="0">
                <a:solidFill>
                  <a:schemeClr val="accent5">
                    <a:lumMod val="75000"/>
                  </a:schemeClr>
                </a:solidFill>
              </a:rPr>
              <a:t>Stefania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 Amato</a:t>
            </a:r>
            <a:r>
              <a:rPr lang="en-GB" dirty="0" smtClean="0"/>
              <a:t>, C40 </a:t>
            </a:r>
            <a:r>
              <a:rPr lang="en-GB" sz="1800" dirty="0"/>
              <a:t>(Network manager, Food </a:t>
            </a:r>
            <a:r>
              <a:rPr lang="en-GB" sz="1800" dirty="0" smtClean="0"/>
              <a:t>systems)</a:t>
            </a:r>
            <a:r>
              <a:rPr lang="en-GB" dirty="0" smtClean="0"/>
              <a:t> </a:t>
            </a:r>
            <a:endParaRPr lang="de-CH" dirty="0"/>
          </a:p>
          <a:p>
            <a:pPr marL="896938" indent="-896938">
              <a:buNone/>
            </a:pPr>
            <a:r>
              <a:rPr lang="en-GB" dirty="0" smtClean="0"/>
              <a:t>	</a:t>
            </a:r>
            <a:r>
              <a:rPr lang="en-GB" dirty="0" err="1" smtClean="0">
                <a:solidFill>
                  <a:srgbClr val="2F5597"/>
                </a:solidFill>
              </a:rPr>
              <a:t>Kemi</a:t>
            </a:r>
            <a:r>
              <a:rPr lang="en-GB" dirty="0" smtClean="0">
                <a:solidFill>
                  <a:srgbClr val="2F5597"/>
                </a:solidFill>
              </a:rPr>
              <a:t> </a:t>
            </a:r>
            <a:r>
              <a:rPr lang="en-GB" dirty="0" err="1" smtClean="0">
                <a:solidFill>
                  <a:srgbClr val="2F5597"/>
                </a:solidFill>
              </a:rPr>
              <a:t>Akinola</a:t>
            </a:r>
            <a:r>
              <a:rPr lang="en-GB" dirty="0" smtClean="0"/>
              <a:t>, </a:t>
            </a:r>
            <a:r>
              <a:rPr lang="en-GB" dirty="0"/>
              <a:t>Be Enriched and Brixton People's Kitchen</a:t>
            </a:r>
            <a:r>
              <a:rPr lang="en-GB" dirty="0" smtClean="0"/>
              <a:t> </a:t>
            </a:r>
            <a:r>
              <a:rPr lang="en-GB" sz="1800" dirty="0"/>
              <a:t>(CEO/</a:t>
            </a:r>
            <a:r>
              <a:rPr lang="en-GB" sz="1800" dirty="0" smtClean="0"/>
              <a:t>MD, Labour </a:t>
            </a:r>
            <a:r>
              <a:rPr lang="en-GB" sz="1800" dirty="0"/>
              <a:t>&amp; Co-operative Councillor in </a:t>
            </a:r>
            <a:r>
              <a:rPr lang="en-GB" sz="1800" dirty="0" err="1"/>
              <a:t>Wandsworth</a:t>
            </a:r>
            <a:r>
              <a:rPr lang="en-GB" sz="1800" dirty="0"/>
              <a:t>)</a:t>
            </a:r>
            <a:endParaRPr lang="de-CH" sz="1800" dirty="0"/>
          </a:p>
          <a:p>
            <a:pPr marL="896938" indent="-896938">
              <a:buNone/>
            </a:pPr>
            <a:r>
              <a:rPr lang="en-GB" dirty="0" smtClean="0"/>
              <a:t>	</a:t>
            </a:r>
            <a:r>
              <a:rPr lang="en-GB" dirty="0" smtClean="0">
                <a:solidFill>
                  <a:srgbClr val="2F5597"/>
                </a:solidFill>
              </a:rPr>
              <a:t>Ana </a:t>
            </a:r>
            <a:r>
              <a:rPr lang="en-GB" dirty="0" err="1">
                <a:solidFill>
                  <a:srgbClr val="2F5597"/>
                </a:solidFill>
              </a:rPr>
              <a:t>Moragues-</a:t>
            </a:r>
            <a:r>
              <a:rPr lang="en-GB" dirty="0" err="1" smtClean="0">
                <a:solidFill>
                  <a:srgbClr val="2F5597"/>
                </a:solidFill>
              </a:rPr>
              <a:t>Faus</a:t>
            </a:r>
            <a:r>
              <a:rPr lang="en-GB" dirty="0" smtClean="0"/>
              <a:t>, </a:t>
            </a:r>
            <a:r>
              <a:rPr lang="en-GB" dirty="0"/>
              <a:t>University of </a:t>
            </a:r>
            <a:r>
              <a:rPr lang="en-GB" dirty="0" smtClean="0"/>
              <a:t>Barcelona </a:t>
            </a:r>
            <a:r>
              <a:rPr lang="en-GB" sz="1600" dirty="0"/>
              <a:t>(Senior Research </a:t>
            </a:r>
            <a:r>
              <a:rPr lang="en-GB" sz="1600" dirty="0" smtClean="0"/>
              <a:t>Fellow, visiting </a:t>
            </a:r>
            <a:r>
              <a:rPr lang="en-GB" sz="1600" dirty="0"/>
              <a:t>fellow at the Sustainable Places Institute at Cardiff University. Author of the just released paper: “Distributive food systems to build just and liveable futures</a:t>
            </a:r>
            <a:r>
              <a:rPr lang="en-GB" sz="1600" dirty="0" smtClean="0"/>
              <a:t>”)</a:t>
            </a:r>
            <a:endParaRPr lang="de-CH" sz="1600" dirty="0"/>
          </a:p>
          <a:p>
            <a:pPr marL="896938" indent="-896938">
              <a:buNone/>
            </a:pPr>
            <a:r>
              <a:rPr lang="en-GB" sz="1800" dirty="0">
                <a:solidFill>
                  <a:srgbClr val="BABABA"/>
                </a:solidFill>
              </a:rPr>
              <a:t>14:40	Dialogue with all participants about citizens engagement and experiences made by the City </a:t>
            </a:r>
            <a:r>
              <a:rPr lang="en-GB" sz="1800" dirty="0" smtClean="0">
                <a:solidFill>
                  <a:srgbClr val="BABABA"/>
                </a:solidFill>
              </a:rPr>
              <a:t>Regions</a:t>
            </a:r>
          </a:p>
          <a:p>
            <a:pPr marL="896938" indent="-896938">
              <a:buNone/>
            </a:pPr>
            <a:r>
              <a:rPr lang="en-GB" sz="1800" dirty="0" smtClean="0">
                <a:solidFill>
                  <a:srgbClr val="BABABA"/>
                </a:solidFill>
              </a:rPr>
              <a:t>14</a:t>
            </a:r>
            <a:r>
              <a:rPr lang="en-GB" sz="1800" dirty="0">
                <a:solidFill>
                  <a:srgbClr val="BABABA"/>
                </a:solidFill>
              </a:rPr>
              <a:t>:55	Conclusion by </a:t>
            </a:r>
            <a:r>
              <a:rPr lang="en-GB" sz="1800" dirty="0" smtClean="0">
                <a:solidFill>
                  <a:srgbClr val="BABABA"/>
                </a:solidFill>
              </a:rPr>
              <a:t>Dirk</a:t>
            </a:r>
            <a:endParaRPr lang="de-CH" sz="1800" dirty="0">
              <a:solidFill>
                <a:srgbClr val="BABABA"/>
              </a:solidFill>
            </a:endParaRPr>
          </a:p>
          <a:p>
            <a:pPr marL="896938" indent="-896938">
              <a:buNone/>
            </a:pPr>
            <a:r>
              <a:rPr lang="en-GB" sz="1800" dirty="0">
                <a:solidFill>
                  <a:srgbClr val="BABABA"/>
                </a:solidFill>
              </a:rPr>
              <a:t>15:00	Closing </a:t>
            </a:r>
            <a:r>
              <a:rPr lang="en-GB" sz="1800" dirty="0" smtClean="0">
                <a:solidFill>
                  <a:srgbClr val="BABABA"/>
                </a:solidFill>
              </a:rPr>
              <a:t>by Dominique</a:t>
            </a:r>
            <a:endParaRPr lang="de-CH" sz="1800" dirty="0">
              <a:solidFill>
                <a:srgbClr val="BABABA"/>
              </a:solidFill>
            </a:endParaRPr>
          </a:p>
        </p:txBody>
      </p:sp>
      <p:pic>
        <p:nvPicPr>
          <p:cNvPr id="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4813198"/>
            <a:ext cx="1385024" cy="2044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00" y="2946490"/>
            <a:ext cx="1484359" cy="149943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6853988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Creating the shift"/>
          <p:cNvSpPr txBox="1"/>
          <p:nvPr/>
        </p:nvSpPr>
        <p:spPr>
          <a:xfrm>
            <a:off x="6291221" y="1461256"/>
            <a:ext cx="2917429" cy="128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000" cap="all"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Creating the shift</a:t>
            </a:r>
          </a:p>
        </p:txBody>
      </p:sp>
      <p:sp>
        <p:nvSpPr>
          <p:cNvPr id="510" name="We’re looking for passionate foodies to help us shift the European food system, from the ground up."/>
          <p:cNvSpPr txBox="1"/>
          <p:nvPr/>
        </p:nvSpPr>
        <p:spPr>
          <a:xfrm>
            <a:off x="6165313" y="3242043"/>
            <a:ext cx="5245637" cy="2664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lnSpc>
                <a:spcPts val="4100"/>
              </a:lnSpc>
              <a:defRPr sz="2000"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rPr dirty="0"/>
              <a:t>We’re looking for passionate foodies to help us shift the European food system, from the ground up</a:t>
            </a:r>
            <a:r>
              <a:rPr dirty="0" smtClean="0"/>
              <a:t>.</a:t>
            </a:r>
            <a:endParaRPr lang="fr-CH" dirty="0" smtClean="0"/>
          </a:p>
          <a:p>
            <a:r>
              <a:rPr lang="fr-CH" sz="1200" dirty="0" smtClean="0"/>
              <a:t>JOIN US</a:t>
            </a:r>
          </a:p>
          <a:p>
            <a:r>
              <a:rPr lang="fr-CH" dirty="0" smtClean="0">
                <a:solidFill>
                  <a:srgbClr val="FF0000"/>
                </a:solidFill>
              </a:rPr>
              <a:t>foodshift2030@ku.dk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511" name="REMIX-BIOMATERIALS_17.jpg" descr="REMIX-BIOMATERIALS_17.jp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20019"/>
          <a:stretch>
            <a:fillRect/>
          </a:stretch>
        </p:blipFill>
        <p:spPr>
          <a:xfrm>
            <a:off x="831822" y="1537127"/>
            <a:ext cx="4805594" cy="4004661"/>
          </a:xfrm>
          <a:prstGeom prst="rect">
            <a:avLst/>
          </a:prstGeom>
        </p:spPr>
      </p:pic>
      <p:pic>
        <p:nvPicPr>
          <p:cNvPr id="51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83" y="4259900"/>
            <a:ext cx="3549865" cy="2383212"/>
          </a:xfrm>
          <a:prstGeom prst="rect">
            <a:avLst/>
          </a:prstGeom>
          <a:ln w="12700">
            <a:miter lim="400000"/>
          </a:ln>
        </p:spPr>
      </p:pic>
      <p:sp>
        <p:nvSpPr>
          <p:cNvPr id="513" name="Google Shape;632;p94"/>
          <p:cNvSpPr txBox="1"/>
          <p:nvPr/>
        </p:nvSpPr>
        <p:spPr>
          <a:xfrm>
            <a:off x="328277" y="6400767"/>
            <a:ext cx="3175759" cy="269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675" tIns="45675" rIns="45675" bIns="45675">
            <a:spAutoFit/>
          </a:bodyPr>
          <a:lstStyle/>
          <a:p>
            <a:pPr>
              <a:defRPr sz="1200">
                <a:solidFill>
                  <a:srgbClr val="D2D3BC"/>
                </a:solidFill>
                <a:latin typeface="+mn-lt"/>
                <a:ea typeface="+mn-ea"/>
                <a:cs typeface="+mn-cs"/>
                <a:sym typeface="Rubik Bold"/>
              </a:defRPr>
            </a:pPr>
            <a:r>
              <a:t>FOODSHIFT 2030</a:t>
            </a:r>
            <a:r>
              <a:rPr>
                <a:latin typeface="+mj-lt"/>
                <a:ea typeface="+mj-ea"/>
                <a:cs typeface="+mj-cs"/>
                <a:sym typeface="Rubik Regular"/>
              </a:rPr>
              <a:t> Presentation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4920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Rectangle"/>
          <p:cNvSpPr/>
          <p:nvPr/>
        </p:nvSpPr>
        <p:spPr>
          <a:xfrm>
            <a:off x="9148233" y="-16934"/>
            <a:ext cx="3045884" cy="6891868"/>
          </a:xfrm>
          <a:prstGeom prst="rect">
            <a:avLst/>
          </a:prstGeom>
          <a:solidFill>
            <a:srgbClr val="147F45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59" name="ABOUT"/>
          <p:cNvSpPr txBox="1"/>
          <p:nvPr/>
        </p:nvSpPr>
        <p:spPr>
          <a:xfrm>
            <a:off x="976271" y="1530578"/>
            <a:ext cx="6502618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000" cap="all">
                <a:solidFill>
                  <a:srgbClr val="191B25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rPr dirty="0" smtClean="0"/>
              <a:t>ABOUT</a:t>
            </a:r>
            <a:r>
              <a:rPr lang="fr-CH" dirty="0" smtClean="0"/>
              <a:t> Foodshift2030</a:t>
            </a:r>
            <a:endParaRPr dirty="0"/>
          </a:p>
        </p:txBody>
      </p:sp>
      <p:pic>
        <p:nvPicPr>
          <p:cNvPr id="36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251" y="312073"/>
            <a:ext cx="1549520" cy="643684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Google Shape;631;p94"/>
          <p:cNvSpPr txBox="1"/>
          <p:nvPr/>
        </p:nvSpPr>
        <p:spPr>
          <a:xfrm>
            <a:off x="22645527" y="6273800"/>
            <a:ext cx="928937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19100" indent="-292100" algn="r">
              <a:buClr>
                <a:srgbClr val="FFFFFF"/>
              </a:buClr>
              <a:buSzPts val="2800"/>
              <a:buFont typeface="Helvetica Neue"/>
              <a:buChar char="-"/>
              <a:defRPr sz="2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03</a:t>
            </a:r>
          </a:p>
        </p:txBody>
      </p:sp>
      <p:sp>
        <p:nvSpPr>
          <p:cNvPr id="363" name="Google Shape;632;p94"/>
          <p:cNvSpPr txBox="1"/>
          <p:nvPr/>
        </p:nvSpPr>
        <p:spPr>
          <a:xfrm>
            <a:off x="328277" y="6400767"/>
            <a:ext cx="3175759" cy="269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675" tIns="45675" rIns="45675" bIns="45675">
            <a:spAutoFit/>
          </a:bodyPr>
          <a:lstStyle/>
          <a:p>
            <a:pPr>
              <a:defRPr sz="1200">
                <a:solidFill>
                  <a:srgbClr val="D2D3BC"/>
                </a:solidFill>
                <a:latin typeface="+mn-lt"/>
                <a:ea typeface="+mn-ea"/>
                <a:cs typeface="+mn-cs"/>
                <a:sym typeface="Rubik Bold"/>
              </a:defRPr>
            </a:pPr>
            <a:r>
              <a:t>FOODSHIFT 2030</a:t>
            </a:r>
            <a:r>
              <a:rPr>
                <a:latin typeface="+mj-lt"/>
                <a:ea typeface="+mj-ea"/>
                <a:cs typeface="+mj-cs"/>
                <a:sym typeface="Rubik Regular"/>
              </a:rPr>
              <a:t> Presentation</a:t>
            </a:r>
          </a:p>
        </p:txBody>
      </p:sp>
      <p:sp>
        <p:nvSpPr>
          <p:cNvPr id="364" name="We’re empowering citizens to shift the European food system to a low-carbon, circular and plant based future!"/>
          <p:cNvSpPr txBox="1"/>
          <p:nvPr/>
        </p:nvSpPr>
        <p:spPr>
          <a:xfrm>
            <a:off x="976271" y="2663981"/>
            <a:ext cx="4856873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2000">
                <a:solidFill>
                  <a:srgbClr val="191B25"/>
                </a:solidFill>
              </a:defRPr>
            </a:pPr>
            <a:r>
              <a:t>We’re empowering citizens to </a:t>
            </a:r>
            <a:r>
              <a:rPr i="1"/>
              <a:t>shift</a:t>
            </a:r>
            <a:r>
              <a:t> the European food system to a low-carbon, circular and plant based future!</a:t>
            </a:r>
          </a:p>
        </p:txBody>
      </p:sp>
      <p:pic>
        <p:nvPicPr>
          <p:cNvPr id="365" name="REMIX-BIOMATERIALS_17.jpg" descr="REMIX-BIOMATERIALS_17.jpg"/>
          <p:cNvPicPr>
            <a:picLocks noChangeAspect="1"/>
          </p:cNvPicPr>
          <p:nvPr/>
        </p:nvPicPr>
        <p:blipFill>
          <a:blip r:embed="rId3"/>
          <a:srcRect l="7220" t="2520" r="8688" b="7938"/>
          <a:stretch>
            <a:fillRect/>
          </a:stretch>
        </p:blipFill>
        <p:spPr>
          <a:xfrm>
            <a:off x="5422368" y="1297655"/>
            <a:ext cx="5923211" cy="42037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7" h="21429" extrusionOk="0">
                <a:moveTo>
                  <a:pt x="15538" y="17940"/>
                </a:moveTo>
                <a:cubicBezTo>
                  <a:pt x="15803" y="17673"/>
                  <a:pt x="16062" y="17393"/>
                  <a:pt x="16314" y="17098"/>
                </a:cubicBezTo>
                <a:cubicBezTo>
                  <a:pt x="17066" y="15685"/>
                  <a:pt x="17922" y="14390"/>
                  <a:pt x="18868" y="13233"/>
                </a:cubicBezTo>
                <a:cubicBezTo>
                  <a:pt x="19524" y="12433"/>
                  <a:pt x="20230" y="11687"/>
                  <a:pt x="20711" y="10667"/>
                </a:cubicBezTo>
                <a:cubicBezTo>
                  <a:pt x="21562" y="8863"/>
                  <a:pt x="21600" y="6530"/>
                  <a:pt x="20811" y="4672"/>
                </a:cubicBezTo>
                <a:lnTo>
                  <a:pt x="19932" y="0"/>
                </a:lnTo>
                <a:lnTo>
                  <a:pt x="9062" y="6764"/>
                </a:lnTo>
                <a:cubicBezTo>
                  <a:pt x="7627" y="8115"/>
                  <a:pt x="6160" y="9397"/>
                  <a:pt x="4664" y="10608"/>
                </a:cubicBezTo>
                <a:cubicBezTo>
                  <a:pt x="3138" y="11843"/>
                  <a:pt x="1582" y="13003"/>
                  <a:pt x="0" y="14086"/>
                </a:cubicBezTo>
                <a:cubicBezTo>
                  <a:pt x="432" y="14974"/>
                  <a:pt x="887" y="15842"/>
                  <a:pt x="1362" y="16684"/>
                </a:cubicBezTo>
                <a:cubicBezTo>
                  <a:pt x="2126" y="18039"/>
                  <a:pt x="2944" y="19329"/>
                  <a:pt x="3812" y="20552"/>
                </a:cubicBezTo>
                <a:cubicBezTo>
                  <a:pt x="5564" y="21338"/>
                  <a:pt x="7413" y="21600"/>
                  <a:pt x="9241" y="21321"/>
                </a:cubicBezTo>
                <a:cubicBezTo>
                  <a:pt x="11516" y="20974"/>
                  <a:pt x="13683" y="19805"/>
                  <a:pt x="15538" y="1794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City-region perspectives on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providing </a:t>
            </a:r>
            <a:r>
              <a:rPr lang="en-GB" dirty="0"/>
              <a:t>vulnerable people with </a:t>
            </a:r>
            <a:r>
              <a:rPr lang="en-GB" dirty="0" smtClean="0"/>
              <a:t>food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2098580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The COVID-19 crisis has seen city-regions </a:t>
            </a:r>
            <a:r>
              <a:rPr lang="en-GB" dirty="0" smtClean="0"/>
              <a:t>across </a:t>
            </a:r>
            <a:r>
              <a:rPr lang="en-GB" dirty="0"/>
              <a:t>the world respond to the emergency in a number of ways, with some local initiatives truly standing out. The latter have the potential to inform other urban communities on how local and national government, </a:t>
            </a:r>
            <a:r>
              <a:rPr lang="en-GB" dirty="0" smtClean="0"/>
              <a:t>and the </a:t>
            </a:r>
            <a:r>
              <a:rPr lang="en-GB" dirty="0"/>
              <a:t>public sector can ensure the most vulnerable have access to food, including those on very low income and in isolation. </a:t>
            </a: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This webinar presents these city-region responses to COVID-19, inviting participants to address the key aspects of establishing solidarity and citizen-driven initiatives to support resilience in local food systems.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10845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Objectives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dirty="0" smtClean="0"/>
              <a:t>Learning </a:t>
            </a:r>
            <a:r>
              <a:rPr lang="en-GB" dirty="0"/>
              <a:t>from city-regions and broader agglomerations/urban regions about </a:t>
            </a:r>
            <a:r>
              <a:rPr lang="en-GB" b="1" dirty="0">
                <a:solidFill>
                  <a:srgbClr val="FF0000"/>
                </a:solidFill>
              </a:rPr>
              <a:t>new ways of providing vulnerable people with food</a:t>
            </a:r>
            <a:r>
              <a:rPr lang="en-GB" dirty="0"/>
              <a:t> </a:t>
            </a:r>
            <a:r>
              <a:rPr lang="en-GB" dirty="0" smtClean="0"/>
              <a:t>during the </a:t>
            </a:r>
            <a:r>
              <a:rPr lang="en-GB" dirty="0"/>
              <a:t>COVID19 crisis</a:t>
            </a:r>
            <a:endParaRPr lang="de-CH" dirty="0"/>
          </a:p>
          <a:p>
            <a:pPr marL="0" lvl="0" indent="0">
              <a:buNone/>
            </a:pPr>
            <a:r>
              <a:rPr lang="en-GB" dirty="0"/>
              <a:t>Sharing views about how to start, explicitly discussing </a:t>
            </a:r>
            <a:r>
              <a:rPr lang="en-GB" b="1" dirty="0">
                <a:solidFill>
                  <a:srgbClr val="FF0000"/>
                </a:solidFill>
              </a:rPr>
              <a:t>the role of the farmers, the interaction with existing assistance organisations, and the interaction between them and new networks</a:t>
            </a:r>
            <a:r>
              <a:rPr lang="en-GB" dirty="0"/>
              <a:t> aiming at assisting vulnerable people</a:t>
            </a:r>
            <a:endParaRPr lang="de-CH" dirty="0"/>
          </a:p>
          <a:p>
            <a:pPr marL="0" lvl="0" indent="0">
              <a:buNone/>
            </a:pPr>
            <a:r>
              <a:rPr lang="en-GB" dirty="0"/>
              <a:t>Gaining in capacities to </a:t>
            </a:r>
            <a:r>
              <a:rPr lang="en-GB" b="1" dirty="0">
                <a:solidFill>
                  <a:srgbClr val="FF0000"/>
                </a:solidFill>
              </a:rPr>
              <a:t>build resilience</a:t>
            </a:r>
            <a:r>
              <a:rPr lang="en-GB" dirty="0"/>
              <a:t> in the FALs: discuss the </a:t>
            </a:r>
            <a:r>
              <a:rPr lang="en-GB" b="1" dirty="0">
                <a:solidFill>
                  <a:srgbClr val="FF0000"/>
                </a:solidFill>
              </a:rPr>
              <a:t>empowerment of citizens</a:t>
            </a:r>
            <a:r>
              <a:rPr lang="en-GB" dirty="0"/>
              <a:t> in a time of crisis and post-crisis changes</a:t>
            </a:r>
            <a:endParaRPr lang="de-CH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83842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/>
              <a:t>Recording is ON</a:t>
            </a:r>
          </a:p>
          <a:p>
            <a:pPr marL="0" indent="0">
              <a:buNone/>
            </a:pPr>
            <a:endParaRPr lang="en-GB" sz="3600" dirty="0" smtClean="0"/>
          </a:p>
          <a:p>
            <a:pPr marL="0" indent="0">
              <a:buNone/>
            </a:pPr>
            <a:r>
              <a:rPr lang="en-GB" sz="3600" dirty="0" smtClean="0"/>
              <a:t>Twitter 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@FoodSHIFT2030 </a:t>
            </a:r>
            <a:r>
              <a:rPr lang="en-GB" sz="3600" b="1" dirty="0" smtClean="0">
                <a:solidFill>
                  <a:srgbClr val="FF0000"/>
                </a:solidFill>
              </a:rPr>
              <a:t>#FoodSHIFT2030</a:t>
            </a:r>
          </a:p>
          <a:p>
            <a:pPr marL="0" indent="0">
              <a:buNone/>
            </a:pPr>
            <a:endParaRPr lang="en-GB" sz="3600" dirty="0" smtClean="0"/>
          </a:p>
          <a:p>
            <a:pPr marL="0" indent="0">
              <a:buNone/>
            </a:pPr>
            <a:r>
              <a:rPr lang="en-GB" sz="3600" dirty="0" smtClean="0"/>
              <a:t>Use (only) the Q&amp;A section</a:t>
            </a:r>
          </a:p>
          <a:p>
            <a:pPr marL="0" indent="0">
              <a:buNone/>
            </a:pPr>
            <a:endParaRPr lang="en-GB" sz="3600" dirty="0" smtClean="0"/>
          </a:p>
          <a:p>
            <a:pPr marL="0" indent="0">
              <a:buNone/>
            </a:pPr>
            <a:r>
              <a:rPr lang="en-GB" sz="3600" dirty="0" smtClean="0"/>
              <a:t>Address technical issues in the chat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5749941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0" y="41417"/>
            <a:ext cx="10515600" cy="5776597"/>
          </a:xfrm>
        </p:spPr>
        <p:txBody>
          <a:bodyPr>
            <a:noAutofit/>
          </a:bodyPr>
          <a:lstStyle/>
          <a:p>
            <a:pPr marL="896938" indent="-896938">
              <a:buNone/>
            </a:pPr>
            <a:r>
              <a:rPr lang="en-GB" sz="2000" dirty="0"/>
              <a:t>13:30	Welcome by Dominique Barjolle, </a:t>
            </a:r>
            <a:r>
              <a:rPr lang="en-GB" sz="2000" dirty="0" err="1"/>
              <a:t>agrathaer</a:t>
            </a:r>
            <a:r>
              <a:rPr lang="en-GB" sz="2000" dirty="0"/>
              <a:t> </a:t>
            </a:r>
            <a:r>
              <a:rPr lang="en-GB" sz="1400" dirty="0"/>
              <a:t>(leader of the </a:t>
            </a:r>
            <a:r>
              <a:rPr lang="en-GB" sz="1400" dirty="0" err="1"/>
              <a:t>Workpackage</a:t>
            </a:r>
            <a:r>
              <a:rPr lang="en-GB" sz="1400" dirty="0"/>
              <a:t> “Multiplying the Impacts” in FoodSHIFT2030 project)</a:t>
            </a:r>
            <a:endParaRPr lang="de-CH" sz="2000" dirty="0"/>
          </a:p>
          <a:p>
            <a:pPr marL="896938" indent="-896938">
              <a:buNone/>
            </a:pPr>
            <a:r>
              <a:rPr lang="en-GB" sz="2000" dirty="0"/>
              <a:t>13:35	Introduction </a:t>
            </a:r>
            <a:r>
              <a:rPr lang="en-GB" sz="2000" dirty="0" smtClean="0"/>
              <a:t>by </a:t>
            </a:r>
            <a:r>
              <a:rPr lang="en-GB" sz="2000" dirty="0"/>
              <a:t>Christian </a:t>
            </a:r>
            <a:r>
              <a:rPr lang="en-GB" sz="2000" dirty="0" err="1"/>
              <a:t>Bugge</a:t>
            </a:r>
            <a:r>
              <a:rPr lang="en-GB" sz="2000" dirty="0"/>
              <a:t> </a:t>
            </a:r>
            <a:r>
              <a:rPr lang="en-GB" sz="2000" dirty="0" err="1" smtClean="0"/>
              <a:t>Henriksen</a:t>
            </a:r>
            <a:r>
              <a:rPr lang="en-GB" sz="2000" dirty="0" smtClean="0"/>
              <a:t>, UCPH </a:t>
            </a:r>
            <a:r>
              <a:rPr lang="en-GB" sz="1400" dirty="0"/>
              <a:t>(FoodSHIFT2030 Coordinator)</a:t>
            </a:r>
            <a:endParaRPr lang="de-CH" sz="1400" dirty="0"/>
          </a:p>
          <a:p>
            <a:pPr marL="896938" indent="-896938">
              <a:buNone/>
            </a:pPr>
            <a:r>
              <a:rPr lang="en-GB" sz="2000" dirty="0"/>
              <a:t>13:40	Introduction to the Food Accelerator Laboratories </a:t>
            </a:r>
            <a:r>
              <a:rPr lang="en-GB" sz="2000" dirty="0" smtClean="0"/>
              <a:t>by </a:t>
            </a:r>
            <a:r>
              <a:rPr lang="en-GB" sz="2000" dirty="0"/>
              <a:t>Dirk </a:t>
            </a:r>
            <a:r>
              <a:rPr lang="en-GB" sz="2000" dirty="0" err="1" smtClean="0"/>
              <a:t>Wascher</a:t>
            </a:r>
            <a:r>
              <a:rPr lang="en-GB" sz="2000" dirty="0" smtClean="0"/>
              <a:t>, SUSMETRO </a:t>
            </a:r>
            <a:r>
              <a:rPr lang="en-GB" sz="1400" dirty="0"/>
              <a:t>(FoodSHIFT2030 Innovation Manager)</a:t>
            </a:r>
            <a:endParaRPr lang="de-CH" sz="1400" dirty="0"/>
          </a:p>
          <a:p>
            <a:pPr marL="896938" indent="-896938">
              <a:buNone/>
            </a:pPr>
            <a:r>
              <a:rPr lang="en-GB" sz="2000" dirty="0"/>
              <a:t>13:50	</a:t>
            </a:r>
            <a:r>
              <a:rPr lang="en-GB" sz="2000" dirty="0" smtClean="0"/>
              <a:t>Sharing Experiences</a:t>
            </a:r>
          </a:p>
          <a:p>
            <a:pPr marL="896938" indent="-896938">
              <a:buNone/>
            </a:pPr>
            <a:r>
              <a:rPr lang="en-GB" sz="2000" dirty="0"/>
              <a:t>	</a:t>
            </a:r>
            <a:r>
              <a:rPr lang="en-GB" sz="2000" dirty="0" smtClean="0">
                <a:solidFill>
                  <a:srgbClr val="FF0000"/>
                </a:solidFill>
              </a:rPr>
              <a:t>Oostende</a:t>
            </a:r>
            <a:r>
              <a:rPr lang="en-GB" sz="2000" dirty="0" smtClean="0"/>
              <a:t> </a:t>
            </a:r>
            <a:r>
              <a:rPr lang="en-GB" sz="2000" dirty="0"/>
              <a:t>(</a:t>
            </a:r>
            <a:r>
              <a:rPr lang="en-GB" sz="2000" dirty="0" err="1"/>
              <a:t>Ewoud</a:t>
            </a:r>
            <a:r>
              <a:rPr lang="en-GB" sz="2000" dirty="0"/>
              <a:t> </a:t>
            </a:r>
            <a:r>
              <a:rPr lang="en-GB" sz="2000" dirty="0" err="1"/>
              <a:t>Dutellie</a:t>
            </a:r>
            <a:r>
              <a:rPr lang="en-GB" sz="2000" dirty="0"/>
              <a:t>, Municipality of Oostende) </a:t>
            </a:r>
            <a:endParaRPr lang="en-GB" sz="2000" dirty="0" smtClean="0"/>
          </a:p>
          <a:p>
            <a:pPr marL="896938" indent="-896938">
              <a:buNone/>
            </a:pPr>
            <a:r>
              <a:rPr lang="en-GB" sz="2000" dirty="0"/>
              <a:t>	</a:t>
            </a:r>
            <a:r>
              <a:rPr lang="en-GB" sz="2000" dirty="0" smtClean="0">
                <a:solidFill>
                  <a:srgbClr val="FF0000"/>
                </a:solidFill>
              </a:rPr>
              <a:t>Avignon</a:t>
            </a:r>
            <a:r>
              <a:rPr lang="en-GB" sz="2000" dirty="0" smtClean="0"/>
              <a:t> </a:t>
            </a:r>
            <a:r>
              <a:rPr lang="en-GB" sz="2000" dirty="0"/>
              <a:t>(</a:t>
            </a:r>
            <a:r>
              <a:rPr lang="en-GB" sz="2000" dirty="0" err="1"/>
              <a:t>Hugues</a:t>
            </a:r>
            <a:r>
              <a:rPr lang="en-GB" sz="2000" dirty="0"/>
              <a:t> Fortuna, Elsa </a:t>
            </a:r>
            <a:r>
              <a:rPr lang="en-GB" sz="2000" dirty="0" err="1"/>
              <a:t>Chiffard</a:t>
            </a:r>
            <a:r>
              <a:rPr lang="en-GB" sz="2000" dirty="0"/>
              <a:t>, Municipality of Avignon)</a:t>
            </a:r>
            <a:endParaRPr lang="de-CH" sz="2000" dirty="0"/>
          </a:p>
          <a:p>
            <a:pPr marL="896938" indent="-896938">
              <a:buNone/>
            </a:pPr>
            <a:r>
              <a:rPr lang="en-GB" sz="2000" dirty="0"/>
              <a:t>14:10	</a:t>
            </a:r>
            <a:r>
              <a:rPr lang="en-GB" sz="2000" dirty="0" smtClean="0"/>
              <a:t>Panel </a:t>
            </a:r>
            <a:r>
              <a:rPr lang="en-GB" sz="2000" dirty="0"/>
              <a:t>discussion moderated by Ben Reynolds, SUSTAIN, UK</a:t>
            </a:r>
            <a:endParaRPr lang="de-CH" sz="2000" dirty="0"/>
          </a:p>
          <a:p>
            <a:pPr marL="896938" indent="-896938">
              <a:buNone/>
            </a:pPr>
            <a:r>
              <a:rPr lang="en-GB" sz="2000" dirty="0" smtClean="0"/>
              <a:t>	</a:t>
            </a:r>
            <a:r>
              <a:rPr lang="en-GB" sz="2000" dirty="0" err="1" smtClean="0"/>
              <a:t>Stefania</a:t>
            </a:r>
            <a:r>
              <a:rPr lang="en-GB" sz="2000" dirty="0" smtClean="0"/>
              <a:t> Amato, C40 </a:t>
            </a:r>
            <a:r>
              <a:rPr lang="en-GB" sz="1400" dirty="0"/>
              <a:t>(Network manager, Food </a:t>
            </a:r>
            <a:r>
              <a:rPr lang="en-GB" sz="1400" dirty="0" smtClean="0"/>
              <a:t>systems)</a:t>
            </a:r>
            <a:r>
              <a:rPr lang="en-GB" sz="2000" dirty="0" smtClean="0"/>
              <a:t> </a:t>
            </a:r>
            <a:endParaRPr lang="de-CH" sz="2000" dirty="0"/>
          </a:p>
          <a:p>
            <a:pPr marL="896938" indent="-896938">
              <a:buNone/>
            </a:pPr>
            <a:r>
              <a:rPr lang="en-GB" sz="2000" dirty="0" smtClean="0"/>
              <a:t>	</a:t>
            </a:r>
            <a:r>
              <a:rPr lang="en-GB" sz="2000" dirty="0" err="1" smtClean="0"/>
              <a:t>Kemi</a:t>
            </a:r>
            <a:r>
              <a:rPr lang="en-GB" sz="2000" dirty="0" smtClean="0"/>
              <a:t> </a:t>
            </a:r>
            <a:r>
              <a:rPr lang="en-GB" sz="2000" dirty="0" err="1" smtClean="0"/>
              <a:t>Akinola</a:t>
            </a:r>
            <a:r>
              <a:rPr lang="en-GB" sz="2000" dirty="0" smtClean="0"/>
              <a:t>, </a:t>
            </a:r>
            <a:r>
              <a:rPr lang="en-GB" sz="2000" dirty="0"/>
              <a:t>Be Enriched and Brixton People's Kitchen</a:t>
            </a:r>
            <a:r>
              <a:rPr lang="en-GB" sz="2000" dirty="0" smtClean="0"/>
              <a:t> </a:t>
            </a:r>
            <a:r>
              <a:rPr lang="en-GB" sz="1400" dirty="0"/>
              <a:t>(CEO/</a:t>
            </a:r>
            <a:r>
              <a:rPr lang="en-GB" sz="1400" dirty="0" smtClean="0"/>
              <a:t>MD, Labour </a:t>
            </a:r>
            <a:r>
              <a:rPr lang="en-GB" sz="1400" dirty="0"/>
              <a:t>&amp; Co-operative Councillor in </a:t>
            </a:r>
            <a:r>
              <a:rPr lang="en-GB" sz="1400" dirty="0" err="1"/>
              <a:t>Wandsworth</a:t>
            </a:r>
            <a:r>
              <a:rPr lang="en-GB" sz="1400" dirty="0"/>
              <a:t>)</a:t>
            </a:r>
            <a:endParaRPr lang="de-CH" sz="1400" dirty="0"/>
          </a:p>
          <a:p>
            <a:pPr marL="896938" indent="-896938">
              <a:buNone/>
            </a:pPr>
            <a:r>
              <a:rPr lang="en-GB" sz="2000" dirty="0" smtClean="0"/>
              <a:t>	Ana </a:t>
            </a:r>
            <a:r>
              <a:rPr lang="en-GB" sz="2000" dirty="0" err="1"/>
              <a:t>Moragues-</a:t>
            </a:r>
            <a:r>
              <a:rPr lang="en-GB" sz="2000" dirty="0" err="1" smtClean="0"/>
              <a:t>Faus</a:t>
            </a:r>
            <a:r>
              <a:rPr lang="en-GB" sz="2000" dirty="0" smtClean="0"/>
              <a:t>, </a:t>
            </a:r>
            <a:r>
              <a:rPr lang="en-GB" sz="2000" dirty="0"/>
              <a:t>University of </a:t>
            </a:r>
            <a:r>
              <a:rPr lang="en-GB" sz="2000" dirty="0" smtClean="0"/>
              <a:t>Barcelona </a:t>
            </a:r>
            <a:r>
              <a:rPr lang="en-GB" sz="1200" dirty="0"/>
              <a:t>(Senior Research </a:t>
            </a:r>
            <a:r>
              <a:rPr lang="en-GB" sz="1200" dirty="0" smtClean="0"/>
              <a:t>Fellow, visiting </a:t>
            </a:r>
            <a:r>
              <a:rPr lang="en-GB" sz="1200" dirty="0"/>
              <a:t>fellow at the Sustainable Places Institute at Cardiff University. Author of the just released paper: “Distributive food systems to build just and liveable futures</a:t>
            </a:r>
            <a:r>
              <a:rPr lang="en-GB" sz="1200" dirty="0" smtClean="0"/>
              <a:t>”)</a:t>
            </a:r>
            <a:endParaRPr lang="de-CH" sz="1200" dirty="0"/>
          </a:p>
          <a:p>
            <a:pPr marL="896938" indent="-896938">
              <a:buNone/>
            </a:pPr>
            <a:r>
              <a:rPr lang="en-GB" sz="2000" dirty="0"/>
              <a:t>14:40	Dialogue with all participants about citizens engagement and experiences made by the City </a:t>
            </a:r>
            <a:r>
              <a:rPr lang="en-GB" sz="2000" dirty="0" smtClean="0"/>
              <a:t>Regions</a:t>
            </a:r>
          </a:p>
          <a:p>
            <a:pPr marL="896938" indent="-896938">
              <a:buNone/>
            </a:pPr>
            <a:r>
              <a:rPr lang="en-GB" sz="2000" dirty="0" smtClean="0"/>
              <a:t>14</a:t>
            </a:r>
            <a:r>
              <a:rPr lang="en-GB" sz="2000" dirty="0"/>
              <a:t>:55	Conclusion by </a:t>
            </a:r>
            <a:r>
              <a:rPr lang="en-GB" sz="2000" dirty="0" smtClean="0"/>
              <a:t>Dirk</a:t>
            </a:r>
            <a:endParaRPr lang="de-CH" sz="2000" dirty="0"/>
          </a:p>
          <a:p>
            <a:pPr marL="896938" indent="-896938">
              <a:buNone/>
            </a:pPr>
            <a:r>
              <a:rPr lang="en-GB" sz="2000" dirty="0"/>
              <a:t>15:00	Closing </a:t>
            </a:r>
            <a:r>
              <a:rPr lang="en-GB" sz="2000" dirty="0" smtClean="0"/>
              <a:t>by Dominique</a:t>
            </a:r>
            <a:endParaRPr lang="de-CH" sz="2000" dirty="0"/>
          </a:p>
        </p:txBody>
      </p:sp>
      <p:pic>
        <p:nvPicPr>
          <p:cNvPr id="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4813198"/>
            <a:ext cx="1385024" cy="2044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00" y="2946490"/>
            <a:ext cx="1484359" cy="1499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7657" y="1554307"/>
            <a:ext cx="1427391" cy="169063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402610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0" y="41417"/>
            <a:ext cx="10515600" cy="5776597"/>
          </a:xfrm>
        </p:spPr>
        <p:txBody>
          <a:bodyPr>
            <a:noAutofit/>
          </a:bodyPr>
          <a:lstStyle/>
          <a:p>
            <a:pPr marL="896938" indent="-896938">
              <a:buNone/>
            </a:pPr>
            <a:r>
              <a:rPr lang="en-GB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13:30	Welcome by Dominique Barjolle, </a:t>
            </a:r>
            <a:r>
              <a:rPr lang="en-GB" sz="20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agrathaer</a:t>
            </a:r>
            <a:r>
              <a:rPr lang="en-GB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(leader of the </a:t>
            </a:r>
            <a:r>
              <a:rPr lang="en-GB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Workpackage</a:t>
            </a:r>
            <a:r>
              <a:rPr lang="en-GB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“Multiplying the Impacts” in FoodSHIFT2030 project)</a:t>
            </a:r>
            <a:endParaRPr lang="de-CH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896938" indent="-896938">
              <a:buNone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13:35</a:t>
            </a:r>
            <a:r>
              <a:rPr lang="en-GB" dirty="0"/>
              <a:t>	Introduction </a:t>
            </a:r>
            <a:r>
              <a:rPr lang="en-GB" dirty="0" smtClean="0"/>
              <a:t>by </a:t>
            </a:r>
            <a:r>
              <a:rPr lang="en-GB" dirty="0"/>
              <a:t>Christian Bugge </a:t>
            </a:r>
            <a:r>
              <a:rPr lang="en-GB" dirty="0" smtClean="0"/>
              <a:t>Henriksen, UCPH </a:t>
            </a:r>
            <a:r>
              <a:rPr lang="en-GB" sz="1800" dirty="0"/>
              <a:t>(FoodSHIFT2030 Coordinator)</a:t>
            </a:r>
            <a:endParaRPr lang="de-CH" sz="1800" dirty="0"/>
          </a:p>
          <a:p>
            <a:pPr marL="896938" indent="-896938">
              <a:buNone/>
            </a:pPr>
            <a:r>
              <a:rPr lang="en-GB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13:40	Introduction to the Food Accelerator Laboratories </a:t>
            </a:r>
            <a:r>
              <a:rPr lang="en-GB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by </a:t>
            </a:r>
            <a:r>
              <a:rPr lang="en-GB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Dirk </a:t>
            </a:r>
            <a:r>
              <a:rPr lang="en-GB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Wascher</a:t>
            </a:r>
            <a:r>
              <a:rPr lang="en-GB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, SUSMETRO </a:t>
            </a:r>
            <a:r>
              <a:rPr lang="en-GB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(FoodSHIFT2030 Innovation Manager)</a:t>
            </a:r>
            <a:endParaRPr lang="de-CH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896938" indent="-896938">
              <a:buNone/>
            </a:pPr>
            <a:r>
              <a:rPr lang="en-GB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13:50	</a:t>
            </a:r>
            <a:r>
              <a:rPr lang="en-GB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Sharing Experiences</a:t>
            </a:r>
          </a:p>
          <a:p>
            <a:pPr marL="896938" indent="-896938">
              <a:buNone/>
            </a:pPr>
            <a:r>
              <a:rPr lang="en-GB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	</a:t>
            </a:r>
            <a:r>
              <a:rPr lang="en-GB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Oostende </a:t>
            </a:r>
            <a:r>
              <a:rPr lang="en-GB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</a:t>
            </a:r>
            <a:r>
              <a:rPr lang="en-GB" sz="20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Ewoud</a:t>
            </a:r>
            <a:r>
              <a:rPr lang="en-GB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Dutellie</a:t>
            </a:r>
            <a:r>
              <a:rPr lang="en-GB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, Municipality of Oostende) </a:t>
            </a:r>
            <a:endParaRPr lang="en-GB" sz="20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896938" indent="-896938">
              <a:buNone/>
            </a:pPr>
            <a:r>
              <a:rPr lang="en-GB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	</a:t>
            </a:r>
            <a:r>
              <a:rPr lang="en-GB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Avignon </a:t>
            </a:r>
            <a:r>
              <a:rPr lang="en-GB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</a:t>
            </a:r>
            <a:r>
              <a:rPr lang="en-GB" sz="20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Hugues</a:t>
            </a:r>
            <a:r>
              <a:rPr lang="en-GB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Fortuna, Elsa </a:t>
            </a:r>
            <a:r>
              <a:rPr lang="en-GB" sz="20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Chiffard</a:t>
            </a:r>
            <a:r>
              <a:rPr lang="en-GB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, Municipality of Avignon)</a:t>
            </a:r>
            <a:endParaRPr lang="de-CH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896938" indent="-896938">
              <a:buNone/>
            </a:pPr>
            <a:r>
              <a:rPr lang="en-GB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14:10	</a:t>
            </a:r>
            <a:r>
              <a:rPr lang="en-GB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Panel </a:t>
            </a:r>
            <a:r>
              <a:rPr lang="en-GB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discussion moderated by Ben Reynolds, SUSTAIN, UK</a:t>
            </a:r>
            <a:endParaRPr lang="de-CH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896938" indent="-896938">
              <a:buNone/>
            </a:pPr>
            <a:r>
              <a:rPr lang="en-GB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	</a:t>
            </a:r>
            <a:r>
              <a:rPr lang="en-GB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Stefania</a:t>
            </a:r>
            <a:r>
              <a:rPr lang="en-GB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Amato, C40 </a:t>
            </a:r>
            <a:r>
              <a:rPr lang="en-GB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(Network manager, Food </a:t>
            </a:r>
            <a:r>
              <a:rPr lang="en-GB" sz="1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systems)</a:t>
            </a:r>
            <a:r>
              <a:rPr lang="en-GB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endParaRPr lang="de-CH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896938" indent="-896938">
              <a:buNone/>
            </a:pPr>
            <a:r>
              <a:rPr lang="en-GB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	</a:t>
            </a:r>
            <a:r>
              <a:rPr lang="en-GB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Kemi</a:t>
            </a:r>
            <a:r>
              <a:rPr lang="en-GB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Akinola</a:t>
            </a:r>
            <a:r>
              <a:rPr lang="en-GB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, </a:t>
            </a:r>
            <a:r>
              <a:rPr lang="en-GB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Be Enriched and Brixton People's Kitchen</a:t>
            </a:r>
            <a:r>
              <a:rPr lang="en-GB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(CEO/</a:t>
            </a:r>
            <a:r>
              <a:rPr lang="en-GB" sz="1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MD, Labour </a:t>
            </a:r>
            <a:r>
              <a:rPr lang="en-GB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&amp; Co-operative Councillor in </a:t>
            </a:r>
            <a:r>
              <a:rPr lang="en-GB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Wandsworth</a:t>
            </a:r>
            <a:r>
              <a:rPr lang="en-GB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)</a:t>
            </a:r>
            <a:endParaRPr lang="de-CH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896938" indent="-896938">
              <a:buNone/>
            </a:pPr>
            <a:r>
              <a:rPr lang="en-GB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	Ana </a:t>
            </a:r>
            <a:r>
              <a:rPr lang="en-GB" sz="20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Moragues-</a:t>
            </a:r>
            <a:r>
              <a:rPr lang="en-GB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Faus</a:t>
            </a:r>
            <a:r>
              <a:rPr lang="en-GB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, </a:t>
            </a:r>
            <a:r>
              <a:rPr lang="en-GB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University of </a:t>
            </a:r>
            <a:r>
              <a:rPr lang="en-GB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Barcelona </a:t>
            </a:r>
            <a:r>
              <a:rPr lang="en-GB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(Senior Research </a:t>
            </a:r>
            <a:r>
              <a:rPr lang="en-GB" sz="1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Fellow, visiting </a:t>
            </a:r>
            <a:r>
              <a:rPr lang="en-GB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fellow at the Sustainable Places Institute at Cardiff University. Author of the just released paper: “Distributive food systems to build just and liveable futures” at https://</a:t>
            </a:r>
            <a:r>
              <a:rPr lang="en-GB" sz="12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link.springer.com</a:t>
            </a:r>
            <a:r>
              <a:rPr lang="en-GB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/article/10.1007%2Fs10460-020-10087-9)</a:t>
            </a:r>
            <a:endParaRPr lang="de-CH" sz="1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896938" indent="-896938">
              <a:buNone/>
            </a:pPr>
            <a:r>
              <a:rPr lang="en-GB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14:40	Dialogue with all participants about citizens engagement and experiences made by the City </a:t>
            </a:r>
            <a:r>
              <a:rPr lang="en-GB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Regions</a:t>
            </a:r>
          </a:p>
          <a:p>
            <a:pPr marL="896938" indent="-896938">
              <a:buNone/>
            </a:pPr>
            <a:r>
              <a:rPr lang="en-GB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14</a:t>
            </a:r>
            <a:r>
              <a:rPr lang="en-GB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:55	Conclusion by </a:t>
            </a:r>
            <a:r>
              <a:rPr lang="en-GB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Dirk</a:t>
            </a:r>
            <a:endParaRPr lang="de-CH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896938" indent="-896938">
              <a:buNone/>
            </a:pPr>
            <a:r>
              <a:rPr lang="en-GB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15:00	Closing </a:t>
            </a:r>
            <a:r>
              <a:rPr lang="en-GB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by Dominique</a:t>
            </a:r>
            <a:endParaRPr lang="de-CH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4813198"/>
            <a:ext cx="1385024" cy="2044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00" y="2946490"/>
            <a:ext cx="1484359" cy="1499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7657" y="1554307"/>
            <a:ext cx="1427391" cy="169063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4224704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0" y="41417"/>
            <a:ext cx="10515600" cy="5776597"/>
          </a:xfrm>
        </p:spPr>
        <p:txBody>
          <a:bodyPr>
            <a:noAutofit/>
          </a:bodyPr>
          <a:lstStyle/>
          <a:p>
            <a:pPr marL="896938" indent="-896938">
              <a:buNone/>
            </a:pPr>
            <a:r>
              <a:rPr lang="en-GB" sz="2000" dirty="0">
                <a:solidFill>
                  <a:srgbClr val="BABABA"/>
                </a:solidFill>
              </a:rPr>
              <a:t>13:30	Welcome by Dominique Barjolle, </a:t>
            </a:r>
            <a:r>
              <a:rPr lang="en-GB" sz="2000" dirty="0" err="1">
                <a:solidFill>
                  <a:srgbClr val="BABABA"/>
                </a:solidFill>
              </a:rPr>
              <a:t>agrathaer</a:t>
            </a:r>
            <a:r>
              <a:rPr lang="en-GB" sz="2000" dirty="0">
                <a:solidFill>
                  <a:srgbClr val="BABABA"/>
                </a:solidFill>
              </a:rPr>
              <a:t> </a:t>
            </a:r>
            <a:r>
              <a:rPr lang="en-GB" sz="1400" dirty="0">
                <a:solidFill>
                  <a:srgbClr val="BABABA"/>
                </a:solidFill>
              </a:rPr>
              <a:t>(leader of the </a:t>
            </a:r>
            <a:r>
              <a:rPr lang="en-GB" sz="1400" dirty="0" err="1">
                <a:solidFill>
                  <a:srgbClr val="BABABA"/>
                </a:solidFill>
              </a:rPr>
              <a:t>Workpackage</a:t>
            </a:r>
            <a:r>
              <a:rPr lang="en-GB" sz="1400" dirty="0">
                <a:solidFill>
                  <a:srgbClr val="BABABA"/>
                </a:solidFill>
              </a:rPr>
              <a:t> “Multiplying the Impacts” in FoodSHIFT2030 project)</a:t>
            </a:r>
            <a:endParaRPr lang="de-CH" sz="2000" dirty="0">
              <a:solidFill>
                <a:srgbClr val="BABABA"/>
              </a:solidFill>
            </a:endParaRPr>
          </a:p>
          <a:p>
            <a:pPr marL="896938" indent="-896938">
              <a:buNone/>
            </a:pPr>
            <a:r>
              <a:rPr lang="en-GB" sz="2000" dirty="0">
                <a:solidFill>
                  <a:srgbClr val="BABABA"/>
                </a:solidFill>
              </a:rPr>
              <a:t>13:35	Introduction </a:t>
            </a:r>
            <a:r>
              <a:rPr lang="en-GB" sz="2000" dirty="0" smtClean="0">
                <a:solidFill>
                  <a:srgbClr val="BABABA"/>
                </a:solidFill>
              </a:rPr>
              <a:t>by </a:t>
            </a:r>
            <a:r>
              <a:rPr lang="en-GB" sz="2000" dirty="0">
                <a:solidFill>
                  <a:srgbClr val="BABABA"/>
                </a:solidFill>
              </a:rPr>
              <a:t>Christian </a:t>
            </a:r>
            <a:r>
              <a:rPr lang="en-GB" sz="2000" dirty="0" err="1">
                <a:solidFill>
                  <a:srgbClr val="BABABA"/>
                </a:solidFill>
              </a:rPr>
              <a:t>Bugge</a:t>
            </a:r>
            <a:r>
              <a:rPr lang="en-GB" sz="2000" dirty="0">
                <a:solidFill>
                  <a:srgbClr val="BABABA"/>
                </a:solidFill>
              </a:rPr>
              <a:t> </a:t>
            </a:r>
            <a:r>
              <a:rPr lang="en-GB" sz="2000" dirty="0" err="1" smtClean="0">
                <a:solidFill>
                  <a:srgbClr val="BABABA"/>
                </a:solidFill>
              </a:rPr>
              <a:t>Henriksen</a:t>
            </a:r>
            <a:r>
              <a:rPr lang="en-GB" sz="2000" dirty="0" smtClean="0">
                <a:solidFill>
                  <a:srgbClr val="BABABA"/>
                </a:solidFill>
              </a:rPr>
              <a:t>, UCPH </a:t>
            </a:r>
            <a:r>
              <a:rPr lang="en-GB" sz="1400" dirty="0">
                <a:solidFill>
                  <a:srgbClr val="BABABA"/>
                </a:solidFill>
              </a:rPr>
              <a:t>(FoodSHIFT2030 Coordinator)</a:t>
            </a:r>
            <a:endParaRPr lang="de-CH" sz="1400" dirty="0">
              <a:solidFill>
                <a:srgbClr val="BABABA"/>
              </a:solidFill>
            </a:endParaRPr>
          </a:p>
          <a:p>
            <a:pPr marL="896938" indent="-896938">
              <a:buNone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13:40</a:t>
            </a:r>
            <a:r>
              <a:rPr lang="en-GB" dirty="0"/>
              <a:t>	</a:t>
            </a:r>
            <a:r>
              <a:rPr lang="en-GB" dirty="0" smtClean="0"/>
              <a:t>Introduction </a:t>
            </a:r>
            <a:r>
              <a:rPr lang="en-GB" dirty="0"/>
              <a:t>to the Food Accelerator Laboratories </a:t>
            </a:r>
            <a:r>
              <a:rPr lang="en-GB" dirty="0" smtClean="0"/>
              <a:t>by </a:t>
            </a:r>
            <a:r>
              <a:rPr lang="en-GB" dirty="0"/>
              <a:t>Dirk </a:t>
            </a:r>
            <a:r>
              <a:rPr lang="en-GB" dirty="0" smtClean="0"/>
              <a:t>Wascher, SUSMETRO </a:t>
            </a:r>
            <a:r>
              <a:rPr lang="en-GB" sz="1800" dirty="0"/>
              <a:t>(FoodSHIFT2030 Innovation Manager)</a:t>
            </a:r>
            <a:endParaRPr lang="de-CH" sz="1800" dirty="0"/>
          </a:p>
          <a:p>
            <a:pPr marL="896938" indent="-896938">
              <a:buNone/>
            </a:pPr>
            <a:r>
              <a:rPr lang="en-GB" sz="2000" dirty="0">
                <a:solidFill>
                  <a:srgbClr val="BABABA"/>
                </a:solidFill>
              </a:rPr>
              <a:t>13:50	</a:t>
            </a:r>
            <a:r>
              <a:rPr lang="en-GB" sz="2000" dirty="0" smtClean="0">
                <a:solidFill>
                  <a:srgbClr val="BABABA"/>
                </a:solidFill>
              </a:rPr>
              <a:t>Sharing Experiences</a:t>
            </a:r>
          </a:p>
          <a:p>
            <a:pPr marL="896938" indent="-896938">
              <a:buNone/>
            </a:pPr>
            <a:r>
              <a:rPr lang="en-GB" sz="2000" dirty="0">
                <a:solidFill>
                  <a:srgbClr val="BABABA"/>
                </a:solidFill>
              </a:rPr>
              <a:t>	</a:t>
            </a:r>
            <a:r>
              <a:rPr lang="en-GB" sz="2000" dirty="0" smtClean="0">
                <a:solidFill>
                  <a:srgbClr val="BABABA"/>
                </a:solidFill>
              </a:rPr>
              <a:t>Oostende </a:t>
            </a:r>
            <a:r>
              <a:rPr lang="en-GB" sz="2000" dirty="0">
                <a:solidFill>
                  <a:srgbClr val="BABABA"/>
                </a:solidFill>
              </a:rPr>
              <a:t>(</a:t>
            </a:r>
            <a:r>
              <a:rPr lang="en-GB" sz="2000" dirty="0" err="1">
                <a:solidFill>
                  <a:srgbClr val="BABABA"/>
                </a:solidFill>
              </a:rPr>
              <a:t>Ewoud</a:t>
            </a:r>
            <a:r>
              <a:rPr lang="en-GB" sz="2000" dirty="0">
                <a:solidFill>
                  <a:srgbClr val="BABABA"/>
                </a:solidFill>
              </a:rPr>
              <a:t> </a:t>
            </a:r>
            <a:r>
              <a:rPr lang="en-GB" sz="2000" dirty="0" err="1">
                <a:solidFill>
                  <a:srgbClr val="BABABA"/>
                </a:solidFill>
              </a:rPr>
              <a:t>Dutellie</a:t>
            </a:r>
            <a:r>
              <a:rPr lang="en-GB" sz="2000" dirty="0">
                <a:solidFill>
                  <a:srgbClr val="BABABA"/>
                </a:solidFill>
              </a:rPr>
              <a:t>, Municipality of Oostende) </a:t>
            </a:r>
            <a:endParaRPr lang="en-GB" sz="2000" dirty="0" smtClean="0">
              <a:solidFill>
                <a:srgbClr val="BABABA"/>
              </a:solidFill>
            </a:endParaRPr>
          </a:p>
          <a:p>
            <a:pPr marL="896938" indent="-896938">
              <a:buNone/>
            </a:pPr>
            <a:r>
              <a:rPr lang="en-GB" sz="2000" dirty="0">
                <a:solidFill>
                  <a:srgbClr val="BABABA"/>
                </a:solidFill>
              </a:rPr>
              <a:t>	</a:t>
            </a:r>
            <a:r>
              <a:rPr lang="en-GB" sz="2000" dirty="0" smtClean="0">
                <a:solidFill>
                  <a:srgbClr val="BABABA"/>
                </a:solidFill>
              </a:rPr>
              <a:t>Avignon </a:t>
            </a:r>
            <a:r>
              <a:rPr lang="en-GB" sz="2000" dirty="0">
                <a:solidFill>
                  <a:srgbClr val="BABABA"/>
                </a:solidFill>
              </a:rPr>
              <a:t>(</a:t>
            </a:r>
            <a:r>
              <a:rPr lang="en-GB" sz="2000" dirty="0" err="1">
                <a:solidFill>
                  <a:srgbClr val="BABABA"/>
                </a:solidFill>
              </a:rPr>
              <a:t>Hugues</a:t>
            </a:r>
            <a:r>
              <a:rPr lang="en-GB" sz="2000" dirty="0">
                <a:solidFill>
                  <a:srgbClr val="BABABA"/>
                </a:solidFill>
              </a:rPr>
              <a:t> Fortuna, Elsa </a:t>
            </a:r>
            <a:r>
              <a:rPr lang="en-GB" sz="2000" dirty="0" err="1">
                <a:solidFill>
                  <a:srgbClr val="BABABA"/>
                </a:solidFill>
              </a:rPr>
              <a:t>Chiffard</a:t>
            </a:r>
            <a:r>
              <a:rPr lang="en-GB" sz="2000" dirty="0">
                <a:solidFill>
                  <a:srgbClr val="BABABA"/>
                </a:solidFill>
              </a:rPr>
              <a:t>, Municipality of Avignon)</a:t>
            </a:r>
            <a:endParaRPr lang="de-CH" sz="2000" dirty="0">
              <a:solidFill>
                <a:srgbClr val="BABABA"/>
              </a:solidFill>
            </a:endParaRPr>
          </a:p>
          <a:p>
            <a:pPr marL="896938" indent="-896938">
              <a:buNone/>
            </a:pPr>
            <a:r>
              <a:rPr lang="en-GB" sz="2000" dirty="0">
                <a:solidFill>
                  <a:srgbClr val="BABABA"/>
                </a:solidFill>
              </a:rPr>
              <a:t>14:10	</a:t>
            </a:r>
            <a:r>
              <a:rPr lang="en-GB" sz="2000" dirty="0" smtClean="0">
                <a:solidFill>
                  <a:srgbClr val="BABABA"/>
                </a:solidFill>
              </a:rPr>
              <a:t>Panel </a:t>
            </a:r>
            <a:r>
              <a:rPr lang="en-GB" sz="2000" dirty="0">
                <a:solidFill>
                  <a:srgbClr val="BABABA"/>
                </a:solidFill>
              </a:rPr>
              <a:t>discussion moderated by Ben Reynolds, SUSTAIN, UK</a:t>
            </a:r>
            <a:endParaRPr lang="de-CH" sz="2000" dirty="0">
              <a:solidFill>
                <a:srgbClr val="BABABA"/>
              </a:solidFill>
            </a:endParaRPr>
          </a:p>
          <a:p>
            <a:pPr marL="896938" indent="-896938">
              <a:buNone/>
            </a:pPr>
            <a:r>
              <a:rPr lang="en-GB" sz="2000" dirty="0" smtClean="0">
                <a:solidFill>
                  <a:srgbClr val="BABABA"/>
                </a:solidFill>
              </a:rPr>
              <a:t>	</a:t>
            </a:r>
            <a:r>
              <a:rPr lang="en-GB" sz="2000" dirty="0" err="1" smtClean="0">
                <a:solidFill>
                  <a:srgbClr val="BABABA"/>
                </a:solidFill>
              </a:rPr>
              <a:t>Stefania</a:t>
            </a:r>
            <a:r>
              <a:rPr lang="en-GB" sz="2000" dirty="0" smtClean="0">
                <a:solidFill>
                  <a:srgbClr val="BABABA"/>
                </a:solidFill>
              </a:rPr>
              <a:t> Amato, C40 </a:t>
            </a:r>
            <a:r>
              <a:rPr lang="en-GB" sz="1400" dirty="0">
                <a:solidFill>
                  <a:srgbClr val="BABABA"/>
                </a:solidFill>
              </a:rPr>
              <a:t>(Network manager, Food </a:t>
            </a:r>
            <a:r>
              <a:rPr lang="en-GB" sz="1400" dirty="0" smtClean="0">
                <a:solidFill>
                  <a:srgbClr val="BABABA"/>
                </a:solidFill>
              </a:rPr>
              <a:t>systems)</a:t>
            </a:r>
            <a:r>
              <a:rPr lang="en-GB" sz="2000" dirty="0" smtClean="0">
                <a:solidFill>
                  <a:srgbClr val="BABABA"/>
                </a:solidFill>
              </a:rPr>
              <a:t> </a:t>
            </a:r>
            <a:endParaRPr lang="de-CH" sz="2000" dirty="0">
              <a:solidFill>
                <a:srgbClr val="BABABA"/>
              </a:solidFill>
            </a:endParaRPr>
          </a:p>
          <a:p>
            <a:pPr marL="896938" indent="-896938">
              <a:buNone/>
            </a:pPr>
            <a:r>
              <a:rPr lang="en-GB" sz="2000" dirty="0" smtClean="0">
                <a:solidFill>
                  <a:srgbClr val="BABABA"/>
                </a:solidFill>
              </a:rPr>
              <a:t>	</a:t>
            </a:r>
            <a:r>
              <a:rPr lang="en-GB" sz="2000" dirty="0" err="1" smtClean="0">
                <a:solidFill>
                  <a:srgbClr val="BABABA"/>
                </a:solidFill>
              </a:rPr>
              <a:t>Kemi</a:t>
            </a:r>
            <a:r>
              <a:rPr lang="en-GB" sz="2000" dirty="0" smtClean="0">
                <a:solidFill>
                  <a:srgbClr val="BABABA"/>
                </a:solidFill>
              </a:rPr>
              <a:t> </a:t>
            </a:r>
            <a:r>
              <a:rPr lang="en-GB" sz="2000" dirty="0" err="1" smtClean="0">
                <a:solidFill>
                  <a:srgbClr val="BABABA"/>
                </a:solidFill>
              </a:rPr>
              <a:t>Akinola</a:t>
            </a:r>
            <a:r>
              <a:rPr lang="en-GB" sz="2000" dirty="0" smtClean="0">
                <a:solidFill>
                  <a:srgbClr val="BABABA"/>
                </a:solidFill>
              </a:rPr>
              <a:t>, </a:t>
            </a:r>
            <a:r>
              <a:rPr lang="en-GB" sz="2000" dirty="0">
                <a:solidFill>
                  <a:srgbClr val="BABABA"/>
                </a:solidFill>
              </a:rPr>
              <a:t>Be Enriched and Brixton People's Kitchen</a:t>
            </a:r>
            <a:r>
              <a:rPr lang="en-GB" sz="2000" dirty="0" smtClean="0">
                <a:solidFill>
                  <a:srgbClr val="BABABA"/>
                </a:solidFill>
              </a:rPr>
              <a:t> </a:t>
            </a:r>
            <a:r>
              <a:rPr lang="en-GB" sz="1400" dirty="0">
                <a:solidFill>
                  <a:srgbClr val="BABABA"/>
                </a:solidFill>
              </a:rPr>
              <a:t>(CEO/</a:t>
            </a:r>
            <a:r>
              <a:rPr lang="en-GB" sz="1400" dirty="0" smtClean="0">
                <a:solidFill>
                  <a:srgbClr val="BABABA"/>
                </a:solidFill>
              </a:rPr>
              <a:t>MD, Labour </a:t>
            </a:r>
            <a:r>
              <a:rPr lang="en-GB" sz="1400" dirty="0">
                <a:solidFill>
                  <a:srgbClr val="BABABA"/>
                </a:solidFill>
              </a:rPr>
              <a:t>&amp; Co-operative Councillor in </a:t>
            </a:r>
            <a:r>
              <a:rPr lang="en-GB" sz="1400" dirty="0" err="1">
                <a:solidFill>
                  <a:srgbClr val="BABABA"/>
                </a:solidFill>
              </a:rPr>
              <a:t>Wandsworth</a:t>
            </a:r>
            <a:r>
              <a:rPr lang="en-GB" sz="1400" dirty="0">
                <a:solidFill>
                  <a:srgbClr val="BABABA"/>
                </a:solidFill>
              </a:rPr>
              <a:t>)</a:t>
            </a:r>
            <a:endParaRPr lang="de-CH" sz="1400" dirty="0">
              <a:solidFill>
                <a:srgbClr val="BABABA"/>
              </a:solidFill>
            </a:endParaRPr>
          </a:p>
          <a:p>
            <a:pPr marL="896938" indent="-896938">
              <a:buNone/>
            </a:pPr>
            <a:r>
              <a:rPr lang="en-GB" sz="2000" dirty="0" smtClean="0">
                <a:solidFill>
                  <a:srgbClr val="BABABA"/>
                </a:solidFill>
              </a:rPr>
              <a:t>	Ana </a:t>
            </a:r>
            <a:r>
              <a:rPr lang="en-GB" sz="2000" dirty="0" err="1">
                <a:solidFill>
                  <a:srgbClr val="BABABA"/>
                </a:solidFill>
              </a:rPr>
              <a:t>Moragues-</a:t>
            </a:r>
            <a:r>
              <a:rPr lang="en-GB" sz="2000" dirty="0" err="1" smtClean="0">
                <a:solidFill>
                  <a:srgbClr val="BABABA"/>
                </a:solidFill>
              </a:rPr>
              <a:t>Faus</a:t>
            </a:r>
            <a:r>
              <a:rPr lang="en-GB" sz="2000" dirty="0" smtClean="0">
                <a:solidFill>
                  <a:srgbClr val="BABABA"/>
                </a:solidFill>
              </a:rPr>
              <a:t>, </a:t>
            </a:r>
            <a:r>
              <a:rPr lang="en-GB" sz="2000" dirty="0">
                <a:solidFill>
                  <a:srgbClr val="BABABA"/>
                </a:solidFill>
              </a:rPr>
              <a:t>University of </a:t>
            </a:r>
            <a:r>
              <a:rPr lang="en-GB" sz="2000" dirty="0" smtClean="0">
                <a:solidFill>
                  <a:srgbClr val="BABABA"/>
                </a:solidFill>
              </a:rPr>
              <a:t>Barcelona </a:t>
            </a:r>
            <a:r>
              <a:rPr lang="en-GB" sz="1200" dirty="0">
                <a:solidFill>
                  <a:srgbClr val="BABABA"/>
                </a:solidFill>
              </a:rPr>
              <a:t>(Senior Research </a:t>
            </a:r>
            <a:r>
              <a:rPr lang="en-GB" sz="1200" dirty="0" smtClean="0">
                <a:solidFill>
                  <a:srgbClr val="BABABA"/>
                </a:solidFill>
              </a:rPr>
              <a:t>Fellow, visiting </a:t>
            </a:r>
            <a:r>
              <a:rPr lang="en-GB" sz="1200" dirty="0">
                <a:solidFill>
                  <a:srgbClr val="BABABA"/>
                </a:solidFill>
              </a:rPr>
              <a:t>fellow at the Sustainable Places Institute at Cardiff University. Author of the just released paper: “Distributive food systems to build just and liveable futures” at https://</a:t>
            </a:r>
            <a:r>
              <a:rPr lang="en-GB" sz="1200" dirty="0" err="1">
                <a:solidFill>
                  <a:srgbClr val="BABABA"/>
                </a:solidFill>
              </a:rPr>
              <a:t>link.springer.com</a:t>
            </a:r>
            <a:r>
              <a:rPr lang="en-GB" sz="1200" dirty="0">
                <a:solidFill>
                  <a:srgbClr val="BABABA"/>
                </a:solidFill>
              </a:rPr>
              <a:t>/article/10.1007%2Fs10460-020-10087-9)</a:t>
            </a:r>
            <a:endParaRPr lang="de-CH" sz="1200" dirty="0">
              <a:solidFill>
                <a:srgbClr val="BABABA"/>
              </a:solidFill>
            </a:endParaRPr>
          </a:p>
          <a:p>
            <a:pPr marL="896938" indent="-896938">
              <a:buNone/>
            </a:pPr>
            <a:r>
              <a:rPr lang="en-GB" sz="2000" dirty="0">
                <a:solidFill>
                  <a:srgbClr val="BABABA"/>
                </a:solidFill>
              </a:rPr>
              <a:t>14:40	Dialogue with all participants about citizens engagement and experiences made by the City </a:t>
            </a:r>
            <a:r>
              <a:rPr lang="en-GB" sz="2000" dirty="0" smtClean="0">
                <a:solidFill>
                  <a:srgbClr val="BABABA"/>
                </a:solidFill>
              </a:rPr>
              <a:t>Regions</a:t>
            </a:r>
          </a:p>
          <a:p>
            <a:pPr marL="896938" indent="-896938">
              <a:buNone/>
            </a:pPr>
            <a:r>
              <a:rPr lang="en-GB" sz="2000" dirty="0" smtClean="0">
                <a:solidFill>
                  <a:srgbClr val="BABABA"/>
                </a:solidFill>
              </a:rPr>
              <a:t>14</a:t>
            </a:r>
            <a:r>
              <a:rPr lang="en-GB" sz="2000" dirty="0">
                <a:solidFill>
                  <a:srgbClr val="BABABA"/>
                </a:solidFill>
              </a:rPr>
              <a:t>:55	Conclusion by </a:t>
            </a:r>
            <a:r>
              <a:rPr lang="en-GB" sz="2000" dirty="0" smtClean="0">
                <a:solidFill>
                  <a:srgbClr val="BABABA"/>
                </a:solidFill>
              </a:rPr>
              <a:t>Dirk</a:t>
            </a:r>
            <a:endParaRPr lang="de-CH" sz="2000" dirty="0">
              <a:solidFill>
                <a:srgbClr val="BABABA"/>
              </a:solidFill>
            </a:endParaRPr>
          </a:p>
          <a:p>
            <a:pPr marL="896938" indent="-896938">
              <a:buNone/>
            </a:pPr>
            <a:r>
              <a:rPr lang="en-GB" sz="2000" dirty="0">
                <a:solidFill>
                  <a:srgbClr val="BABABA"/>
                </a:solidFill>
              </a:rPr>
              <a:t>15:00	Closing </a:t>
            </a:r>
            <a:r>
              <a:rPr lang="en-GB" sz="2000" dirty="0" smtClean="0">
                <a:solidFill>
                  <a:srgbClr val="BABABA"/>
                </a:solidFill>
              </a:rPr>
              <a:t>by Dominique</a:t>
            </a:r>
            <a:endParaRPr lang="de-CH" sz="2000" dirty="0">
              <a:solidFill>
                <a:srgbClr val="BABABA"/>
              </a:solidFill>
            </a:endParaRPr>
          </a:p>
        </p:txBody>
      </p:sp>
      <p:pic>
        <p:nvPicPr>
          <p:cNvPr id="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4813198"/>
            <a:ext cx="1385024" cy="2044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00" y="2946490"/>
            <a:ext cx="1484359" cy="1499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7657" y="1554307"/>
            <a:ext cx="1427391" cy="169063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6147941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0" y="41417"/>
            <a:ext cx="10515600" cy="5776597"/>
          </a:xfrm>
        </p:spPr>
        <p:txBody>
          <a:bodyPr>
            <a:noAutofit/>
          </a:bodyPr>
          <a:lstStyle/>
          <a:p>
            <a:pPr marL="896938" indent="-896938">
              <a:buNone/>
            </a:pPr>
            <a:r>
              <a:rPr lang="en-GB" sz="2000" dirty="0">
                <a:solidFill>
                  <a:srgbClr val="BABABA"/>
                </a:solidFill>
              </a:rPr>
              <a:t>13:30	Welcome by Dominique Barjolle, </a:t>
            </a:r>
            <a:r>
              <a:rPr lang="en-GB" sz="2000" dirty="0" err="1">
                <a:solidFill>
                  <a:srgbClr val="BABABA"/>
                </a:solidFill>
              </a:rPr>
              <a:t>agrathaer</a:t>
            </a:r>
            <a:r>
              <a:rPr lang="en-GB" sz="2000" dirty="0">
                <a:solidFill>
                  <a:srgbClr val="BABABA"/>
                </a:solidFill>
              </a:rPr>
              <a:t> </a:t>
            </a:r>
            <a:r>
              <a:rPr lang="en-GB" sz="1400" dirty="0">
                <a:solidFill>
                  <a:srgbClr val="BABABA"/>
                </a:solidFill>
              </a:rPr>
              <a:t>(leader of the </a:t>
            </a:r>
            <a:r>
              <a:rPr lang="en-GB" sz="1400" dirty="0" err="1">
                <a:solidFill>
                  <a:srgbClr val="BABABA"/>
                </a:solidFill>
              </a:rPr>
              <a:t>Workpackage</a:t>
            </a:r>
            <a:r>
              <a:rPr lang="en-GB" sz="1400" dirty="0">
                <a:solidFill>
                  <a:srgbClr val="BABABA"/>
                </a:solidFill>
              </a:rPr>
              <a:t> “Multiplying the Impacts” in FoodSHIFT2030 project)</a:t>
            </a:r>
            <a:endParaRPr lang="de-CH" sz="2000" dirty="0">
              <a:solidFill>
                <a:srgbClr val="BABABA"/>
              </a:solidFill>
            </a:endParaRPr>
          </a:p>
          <a:p>
            <a:pPr marL="896938" indent="-896938">
              <a:buNone/>
            </a:pPr>
            <a:r>
              <a:rPr lang="en-GB" sz="2000" dirty="0">
                <a:solidFill>
                  <a:srgbClr val="BABABA"/>
                </a:solidFill>
              </a:rPr>
              <a:t>13:35	Introduction </a:t>
            </a:r>
            <a:r>
              <a:rPr lang="en-GB" sz="2000" dirty="0" smtClean="0">
                <a:solidFill>
                  <a:srgbClr val="BABABA"/>
                </a:solidFill>
              </a:rPr>
              <a:t>by </a:t>
            </a:r>
            <a:r>
              <a:rPr lang="en-GB" sz="2000" dirty="0">
                <a:solidFill>
                  <a:srgbClr val="BABABA"/>
                </a:solidFill>
              </a:rPr>
              <a:t>Christian </a:t>
            </a:r>
            <a:r>
              <a:rPr lang="en-GB" sz="2000" dirty="0" err="1">
                <a:solidFill>
                  <a:srgbClr val="BABABA"/>
                </a:solidFill>
              </a:rPr>
              <a:t>Bugge</a:t>
            </a:r>
            <a:r>
              <a:rPr lang="en-GB" sz="2000" dirty="0">
                <a:solidFill>
                  <a:srgbClr val="BABABA"/>
                </a:solidFill>
              </a:rPr>
              <a:t> </a:t>
            </a:r>
            <a:r>
              <a:rPr lang="en-GB" sz="2000" dirty="0" err="1" smtClean="0">
                <a:solidFill>
                  <a:srgbClr val="BABABA"/>
                </a:solidFill>
              </a:rPr>
              <a:t>Henriksen</a:t>
            </a:r>
            <a:r>
              <a:rPr lang="en-GB" sz="2000" dirty="0" smtClean="0">
                <a:solidFill>
                  <a:srgbClr val="BABABA"/>
                </a:solidFill>
              </a:rPr>
              <a:t>, UCPH </a:t>
            </a:r>
            <a:r>
              <a:rPr lang="en-GB" sz="1400" dirty="0">
                <a:solidFill>
                  <a:srgbClr val="BABABA"/>
                </a:solidFill>
              </a:rPr>
              <a:t>(FoodSHIFT2030 Coordinator)</a:t>
            </a:r>
            <a:endParaRPr lang="de-CH" sz="1400" dirty="0">
              <a:solidFill>
                <a:srgbClr val="BABABA"/>
              </a:solidFill>
            </a:endParaRPr>
          </a:p>
          <a:p>
            <a:pPr marL="896938" indent="-896938">
              <a:buNone/>
            </a:pPr>
            <a:r>
              <a:rPr lang="en-GB" sz="2000" dirty="0">
                <a:solidFill>
                  <a:srgbClr val="BABABA"/>
                </a:solidFill>
              </a:rPr>
              <a:t>13:40	Introduction to the Food Accelerator Laboratories </a:t>
            </a:r>
            <a:r>
              <a:rPr lang="en-GB" sz="2000" dirty="0" smtClean="0">
                <a:solidFill>
                  <a:srgbClr val="BABABA"/>
                </a:solidFill>
              </a:rPr>
              <a:t>by </a:t>
            </a:r>
            <a:r>
              <a:rPr lang="en-GB" sz="2000" dirty="0">
                <a:solidFill>
                  <a:srgbClr val="BABABA"/>
                </a:solidFill>
              </a:rPr>
              <a:t>Dirk </a:t>
            </a:r>
            <a:r>
              <a:rPr lang="en-GB" sz="2000" dirty="0" err="1" smtClean="0">
                <a:solidFill>
                  <a:srgbClr val="BABABA"/>
                </a:solidFill>
              </a:rPr>
              <a:t>Wascher</a:t>
            </a:r>
            <a:r>
              <a:rPr lang="en-GB" sz="2000" dirty="0" smtClean="0">
                <a:solidFill>
                  <a:srgbClr val="BABABA"/>
                </a:solidFill>
              </a:rPr>
              <a:t>, SUSMETRO </a:t>
            </a:r>
            <a:r>
              <a:rPr lang="en-GB" sz="1400" dirty="0">
                <a:solidFill>
                  <a:srgbClr val="BABABA"/>
                </a:solidFill>
              </a:rPr>
              <a:t>(FoodSHIFT2030 Innovation Manager)</a:t>
            </a:r>
            <a:endParaRPr lang="de-CH" sz="1400" dirty="0">
              <a:solidFill>
                <a:srgbClr val="BABABA"/>
              </a:solidFill>
            </a:endParaRPr>
          </a:p>
          <a:p>
            <a:pPr marL="896938" indent="-896938"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13:50</a:t>
            </a:r>
            <a:r>
              <a:rPr lang="en-GB" dirty="0"/>
              <a:t>	</a:t>
            </a:r>
            <a:r>
              <a:rPr lang="en-GB" dirty="0" smtClean="0"/>
              <a:t>Sharing Experiences</a:t>
            </a:r>
          </a:p>
          <a:p>
            <a:pPr marL="896938" indent="-896938">
              <a:buNone/>
            </a:pPr>
            <a:r>
              <a:rPr lang="en-GB" dirty="0"/>
              <a:t>	</a:t>
            </a:r>
            <a:r>
              <a:rPr lang="en-GB" dirty="0" smtClean="0">
                <a:solidFill>
                  <a:srgbClr val="FF0000"/>
                </a:solidFill>
              </a:rPr>
              <a:t>Oostende</a:t>
            </a:r>
            <a:r>
              <a:rPr lang="en-GB" dirty="0" smtClean="0"/>
              <a:t> </a:t>
            </a:r>
            <a:r>
              <a:rPr lang="en-GB" dirty="0"/>
              <a:t>(</a:t>
            </a:r>
            <a:r>
              <a:rPr lang="en-GB" dirty="0" err="1"/>
              <a:t>Ewoud</a:t>
            </a:r>
            <a:r>
              <a:rPr lang="en-GB" dirty="0"/>
              <a:t> </a:t>
            </a:r>
            <a:r>
              <a:rPr lang="en-GB" dirty="0" err="1"/>
              <a:t>Dutellie</a:t>
            </a:r>
            <a:r>
              <a:rPr lang="en-GB" dirty="0"/>
              <a:t>, Municipality of Oostende) </a:t>
            </a:r>
            <a:endParaRPr lang="en-GB" dirty="0" smtClean="0"/>
          </a:p>
          <a:p>
            <a:pPr marL="896938" indent="-896938">
              <a:buNone/>
            </a:pPr>
            <a:r>
              <a:rPr lang="en-GB" dirty="0"/>
              <a:t>	</a:t>
            </a:r>
            <a:r>
              <a:rPr lang="en-GB" dirty="0" smtClean="0">
                <a:solidFill>
                  <a:srgbClr val="FF0000"/>
                </a:solidFill>
              </a:rPr>
              <a:t>Avignon</a:t>
            </a:r>
            <a:r>
              <a:rPr lang="en-GB" dirty="0" smtClean="0"/>
              <a:t> </a:t>
            </a:r>
            <a:r>
              <a:rPr lang="en-GB" dirty="0"/>
              <a:t>(</a:t>
            </a:r>
            <a:r>
              <a:rPr lang="en-GB" dirty="0" err="1"/>
              <a:t>Hugues</a:t>
            </a:r>
            <a:r>
              <a:rPr lang="en-GB" dirty="0"/>
              <a:t> Fortuna, Elsa </a:t>
            </a:r>
            <a:r>
              <a:rPr lang="en-GB" dirty="0" err="1"/>
              <a:t>Chiffard</a:t>
            </a:r>
            <a:r>
              <a:rPr lang="en-GB" dirty="0"/>
              <a:t>, Municipality of Avignon)</a:t>
            </a:r>
            <a:endParaRPr lang="de-CH" dirty="0"/>
          </a:p>
          <a:p>
            <a:pPr marL="896938" indent="-896938">
              <a:buNone/>
            </a:pPr>
            <a:r>
              <a:rPr lang="en-GB" sz="2000" dirty="0">
                <a:solidFill>
                  <a:srgbClr val="BABABA"/>
                </a:solidFill>
              </a:rPr>
              <a:t>14:10	</a:t>
            </a:r>
            <a:r>
              <a:rPr lang="en-GB" sz="2000" dirty="0" smtClean="0">
                <a:solidFill>
                  <a:srgbClr val="BABABA"/>
                </a:solidFill>
              </a:rPr>
              <a:t>Panel </a:t>
            </a:r>
            <a:r>
              <a:rPr lang="en-GB" sz="2000" dirty="0">
                <a:solidFill>
                  <a:srgbClr val="BABABA"/>
                </a:solidFill>
              </a:rPr>
              <a:t>discussion moderated by Ben Reynolds, SUSTAIN, UK</a:t>
            </a:r>
            <a:endParaRPr lang="de-CH" sz="2000" dirty="0">
              <a:solidFill>
                <a:srgbClr val="BABABA"/>
              </a:solidFill>
            </a:endParaRPr>
          </a:p>
          <a:p>
            <a:pPr marL="896938" indent="-896938">
              <a:buNone/>
            </a:pPr>
            <a:r>
              <a:rPr lang="en-GB" sz="2000" dirty="0" smtClean="0">
                <a:solidFill>
                  <a:srgbClr val="BABABA"/>
                </a:solidFill>
              </a:rPr>
              <a:t>	</a:t>
            </a:r>
            <a:r>
              <a:rPr lang="en-GB" sz="2000" dirty="0" err="1" smtClean="0">
                <a:solidFill>
                  <a:srgbClr val="BABABA"/>
                </a:solidFill>
              </a:rPr>
              <a:t>Stefania</a:t>
            </a:r>
            <a:r>
              <a:rPr lang="en-GB" sz="2000" dirty="0" smtClean="0">
                <a:solidFill>
                  <a:srgbClr val="BABABA"/>
                </a:solidFill>
              </a:rPr>
              <a:t> Amato, C40 </a:t>
            </a:r>
            <a:r>
              <a:rPr lang="en-GB" sz="1400" dirty="0">
                <a:solidFill>
                  <a:srgbClr val="BABABA"/>
                </a:solidFill>
              </a:rPr>
              <a:t>(Network manager, Food </a:t>
            </a:r>
            <a:r>
              <a:rPr lang="en-GB" sz="1400" dirty="0" smtClean="0">
                <a:solidFill>
                  <a:srgbClr val="BABABA"/>
                </a:solidFill>
              </a:rPr>
              <a:t>systems)</a:t>
            </a:r>
            <a:r>
              <a:rPr lang="en-GB" sz="2000" dirty="0" smtClean="0">
                <a:solidFill>
                  <a:srgbClr val="BABABA"/>
                </a:solidFill>
              </a:rPr>
              <a:t> </a:t>
            </a:r>
            <a:endParaRPr lang="de-CH" sz="2000" dirty="0">
              <a:solidFill>
                <a:srgbClr val="BABABA"/>
              </a:solidFill>
            </a:endParaRPr>
          </a:p>
          <a:p>
            <a:pPr marL="896938" indent="-896938">
              <a:buNone/>
            </a:pPr>
            <a:r>
              <a:rPr lang="en-GB" sz="2000" dirty="0" smtClean="0">
                <a:solidFill>
                  <a:srgbClr val="BABABA"/>
                </a:solidFill>
              </a:rPr>
              <a:t>	</a:t>
            </a:r>
            <a:r>
              <a:rPr lang="en-GB" sz="2000" dirty="0" err="1" smtClean="0">
                <a:solidFill>
                  <a:srgbClr val="BABABA"/>
                </a:solidFill>
              </a:rPr>
              <a:t>Kemi</a:t>
            </a:r>
            <a:r>
              <a:rPr lang="en-GB" sz="2000" dirty="0" smtClean="0">
                <a:solidFill>
                  <a:srgbClr val="BABABA"/>
                </a:solidFill>
              </a:rPr>
              <a:t> </a:t>
            </a:r>
            <a:r>
              <a:rPr lang="en-GB" sz="2000" dirty="0" err="1" smtClean="0">
                <a:solidFill>
                  <a:srgbClr val="BABABA"/>
                </a:solidFill>
              </a:rPr>
              <a:t>Akinola</a:t>
            </a:r>
            <a:r>
              <a:rPr lang="en-GB" sz="2000" dirty="0" smtClean="0">
                <a:solidFill>
                  <a:srgbClr val="BABABA"/>
                </a:solidFill>
              </a:rPr>
              <a:t>, </a:t>
            </a:r>
            <a:r>
              <a:rPr lang="en-GB" sz="2000" dirty="0">
                <a:solidFill>
                  <a:srgbClr val="BABABA"/>
                </a:solidFill>
              </a:rPr>
              <a:t>Be Enriched and Brixton People's Kitchen</a:t>
            </a:r>
            <a:r>
              <a:rPr lang="en-GB" sz="2000" dirty="0" smtClean="0">
                <a:solidFill>
                  <a:srgbClr val="BABABA"/>
                </a:solidFill>
              </a:rPr>
              <a:t> </a:t>
            </a:r>
            <a:r>
              <a:rPr lang="en-GB" sz="1400" dirty="0">
                <a:solidFill>
                  <a:srgbClr val="BABABA"/>
                </a:solidFill>
              </a:rPr>
              <a:t>(CEO/</a:t>
            </a:r>
            <a:r>
              <a:rPr lang="en-GB" sz="1400" dirty="0" smtClean="0">
                <a:solidFill>
                  <a:srgbClr val="BABABA"/>
                </a:solidFill>
              </a:rPr>
              <a:t>MD, Labour </a:t>
            </a:r>
            <a:r>
              <a:rPr lang="en-GB" sz="1400" dirty="0">
                <a:solidFill>
                  <a:srgbClr val="BABABA"/>
                </a:solidFill>
              </a:rPr>
              <a:t>&amp; Co-operative Councillor in </a:t>
            </a:r>
            <a:r>
              <a:rPr lang="en-GB" sz="1400" dirty="0" err="1">
                <a:solidFill>
                  <a:srgbClr val="BABABA"/>
                </a:solidFill>
              </a:rPr>
              <a:t>Wandsworth</a:t>
            </a:r>
            <a:r>
              <a:rPr lang="en-GB" sz="1400" dirty="0">
                <a:solidFill>
                  <a:srgbClr val="BABABA"/>
                </a:solidFill>
              </a:rPr>
              <a:t>)</a:t>
            </a:r>
            <a:endParaRPr lang="de-CH" sz="1400" dirty="0">
              <a:solidFill>
                <a:srgbClr val="BABABA"/>
              </a:solidFill>
            </a:endParaRPr>
          </a:p>
          <a:p>
            <a:pPr marL="896938" indent="-896938">
              <a:buNone/>
            </a:pPr>
            <a:r>
              <a:rPr lang="en-GB" sz="2000" dirty="0" smtClean="0">
                <a:solidFill>
                  <a:srgbClr val="BABABA"/>
                </a:solidFill>
              </a:rPr>
              <a:t>	Ana </a:t>
            </a:r>
            <a:r>
              <a:rPr lang="en-GB" sz="2000" dirty="0" err="1">
                <a:solidFill>
                  <a:srgbClr val="BABABA"/>
                </a:solidFill>
              </a:rPr>
              <a:t>Moragues-</a:t>
            </a:r>
            <a:r>
              <a:rPr lang="en-GB" sz="2000" dirty="0" err="1" smtClean="0">
                <a:solidFill>
                  <a:srgbClr val="BABABA"/>
                </a:solidFill>
              </a:rPr>
              <a:t>Faus</a:t>
            </a:r>
            <a:r>
              <a:rPr lang="en-GB" sz="2000" dirty="0" smtClean="0">
                <a:solidFill>
                  <a:srgbClr val="BABABA"/>
                </a:solidFill>
              </a:rPr>
              <a:t>, </a:t>
            </a:r>
            <a:r>
              <a:rPr lang="en-GB" sz="2000" dirty="0">
                <a:solidFill>
                  <a:srgbClr val="BABABA"/>
                </a:solidFill>
              </a:rPr>
              <a:t>University of </a:t>
            </a:r>
            <a:r>
              <a:rPr lang="en-GB" sz="2000" dirty="0" smtClean="0">
                <a:solidFill>
                  <a:srgbClr val="BABABA"/>
                </a:solidFill>
              </a:rPr>
              <a:t>Barcelona </a:t>
            </a:r>
            <a:r>
              <a:rPr lang="en-GB" sz="1200" dirty="0">
                <a:solidFill>
                  <a:srgbClr val="BABABA"/>
                </a:solidFill>
              </a:rPr>
              <a:t>(Senior Research </a:t>
            </a:r>
            <a:r>
              <a:rPr lang="en-GB" sz="1200" dirty="0" smtClean="0">
                <a:solidFill>
                  <a:srgbClr val="BABABA"/>
                </a:solidFill>
              </a:rPr>
              <a:t>Fellow, visiting </a:t>
            </a:r>
            <a:r>
              <a:rPr lang="en-GB" sz="1200" dirty="0">
                <a:solidFill>
                  <a:srgbClr val="BABABA"/>
                </a:solidFill>
              </a:rPr>
              <a:t>fellow at the Sustainable Places Institute at Cardiff University. Author of the just released paper: “Distributive food systems to build just and liveable futures” at https://</a:t>
            </a:r>
            <a:r>
              <a:rPr lang="en-GB" sz="1200" dirty="0" err="1">
                <a:solidFill>
                  <a:srgbClr val="BABABA"/>
                </a:solidFill>
              </a:rPr>
              <a:t>link.springer.com</a:t>
            </a:r>
            <a:r>
              <a:rPr lang="en-GB" sz="1200" dirty="0">
                <a:solidFill>
                  <a:srgbClr val="BABABA"/>
                </a:solidFill>
              </a:rPr>
              <a:t>/article/10.1007%2Fs10460-020-10087-9)</a:t>
            </a:r>
            <a:endParaRPr lang="de-CH" sz="1200" dirty="0">
              <a:solidFill>
                <a:srgbClr val="BABABA"/>
              </a:solidFill>
            </a:endParaRPr>
          </a:p>
          <a:p>
            <a:pPr marL="896938" indent="-896938">
              <a:buNone/>
            </a:pPr>
            <a:r>
              <a:rPr lang="en-GB" sz="2000" dirty="0">
                <a:solidFill>
                  <a:srgbClr val="BABABA"/>
                </a:solidFill>
              </a:rPr>
              <a:t>14:40	Dialogue with all participants about citizens engagement and experiences made by the City </a:t>
            </a:r>
            <a:r>
              <a:rPr lang="en-GB" sz="2000" dirty="0" smtClean="0">
                <a:solidFill>
                  <a:srgbClr val="BABABA"/>
                </a:solidFill>
              </a:rPr>
              <a:t>Regions</a:t>
            </a:r>
          </a:p>
          <a:p>
            <a:pPr marL="896938" indent="-896938">
              <a:buNone/>
            </a:pPr>
            <a:r>
              <a:rPr lang="en-GB" sz="2000" dirty="0" smtClean="0">
                <a:solidFill>
                  <a:srgbClr val="BABABA"/>
                </a:solidFill>
              </a:rPr>
              <a:t>14</a:t>
            </a:r>
            <a:r>
              <a:rPr lang="en-GB" sz="2000" dirty="0">
                <a:solidFill>
                  <a:srgbClr val="BABABA"/>
                </a:solidFill>
              </a:rPr>
              <a:t>:55	Conclusion by </a:t>
            </a:r>
            <a:r>
              <a:rPr lang="en-GB" sz="2000" dirty="0" smtClean="0">
                <a:solidFill>
                  <a:srgbClr val="BABABA"/>
                </a:solidFill>
              </a:rPr>
              <a:t>Dirk</a:t>
            </a:r>
            <a:endParaRPr lang="de-CH" sz="2000" dirty="0">
              <a:solidFill>
                <a:srgbClr val="BABABA"/>
              </a:solidFill>
            </a:endParaRPr>
          </a:p>
          <a:p>
            <a:pPr marL="896938" indent="-896938">
              <a:buNone/>
            </a:pPr>
            <a:r>
              <a:rPr lang="en-GB" sz="2000" dirty="0">
                <a:solidFill>
                  <a:srgbClr val="BABABA"/>
                </a:solidFill>
              </a:rPr>
              <a:t>15:00	Closing </a:t>
            </a:r>
            <a:r>
              <a:rPr lang="en-GB" sz="2000" dirty="0" smtClean="0">
                <a:solidFill>
                  <a:srgbClr val="BABABA"/>
                </a:solidFill>
              </a:rPr>
              <a:t>by Dominique</a:t>
            </a:r>
            <a:endParaRPr lang="de-CH" sz="2000" dirty="0">
              <a:solidFill>
                <a:srgbClr val="BABABA"/>
              </a:solidFill>
            </a:endParaRPr>
          </a:p>
        </p:txBody>
      </p:sp>
      <p:pic>
        <p:nvPicPr>
          <p:cNvPr id="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4813198"/>
            <a:ext cx="1385024" cy="2044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00" y="2946490"/>
            <a:ext cx="1484359" cy="149943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6026834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93BF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Rubik Regular"/>
        <a:ea typeface="Rubik Regular"/>
        <a:cs typeface="Rubik Regular"/>
      </a:majorFont>
      <a:minorFont>
        <a:latin typeface="Rubik Bold"/>
        <a:ea typeface="Rubik Bold"/>
        <a:cs typeface="Rubik Bold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Rubik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Rubik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93BF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Rubik Regular"/>
        <a:ea typeface="Rubik Regular"/>
        <a:cs typeface="Rubik Regular"/>
      </a:majorFont>
      <a:minorFont>
        <a:latin typeface="Rubik Bold"/>
        <a:ea typeface="Rubik Bold"/>
        <a:cs typeface="Rubik Bold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Rubik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Rubik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7C3DDB834B8364183AB36734DE12E79" ma:contentTypeVersion="13" ma:contentTypeDescription="Opret et nyt dokument." ma:contentTypeScope="" ma:versionID="3c737af33c04cabf327904abd79394f6">
  <xsd:schema xmlns:xsd="http://www.w3.org/2001/XMLSchema" xmlns:xs="http://www.w3.org/2001/XMLSchema" xmlns:p="http://schemas.microsoft.com/office/2006/metadata/properties" xmlns:ns2="65466f29-61df-4071-bb9d-df5a7904015a" xmlns:ns3="9033b893-d428-451f-98e9-2754838130e1" targetNamespace="http://schemas.microsoft.com/office/2006/metadata/properties" ma:root="true" ma:fieldsID="dda3bde46d3a8416233b17e9acc2ad5b" ns2:_="" ns3:_="">
    <xsd:import namespace="65466f29-61df-4071-bb9d-df5a7904015a"/>
    <xsd:import namespace="9033b893-d428-451f-98e9-2754838130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ofut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466f29-61df-4071-bb9d-df5a790401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ofut" ma:index="10" nillable="true" ma:displayName="Person or Group" ma:list="UserInfo" ma:internalName="ofu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33b893-d428-451f-98e9-2754838130e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fut xmlns="65466f29-61df-4071-bb9d-df5a7904015a">
      <UserInfo>
        <DisplayName/>
        <AccountId xsi:nil="true"/>
        <AccountType/>
      </UserInfo>
    </ofut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41AE4B-CC06-403A-92D3-D6F9FDCCEE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466f29-61df-4071-bb9d-df5a7904015a"/>
    <ds:schemaRef ds:uri="9033b893-d428-451f-98e9-2754838130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56B74B-4E74-4616-98E4-05C15A6D566F}">
  <ds:schemaRefs>
    <ds:schemaRef ds:uri="65466f29-61df-4071-bb9d-df5a7904015a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9033b893-d428-451f-98e9-2754838130e1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E3FA825-9E07-4986-95D5-145AC33C54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259</Words>
  <Application>Microsoft Office PowerPoint</Application>
  <PresentationFormat>Widescreen</PresentationFormat>
  <Paragraphs>89</Paragraphs>
  <Slides>12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Helvetica Neue</vt:lpstr>
      <vt:lpstr>Rubik Bold</vt:lpstr>
      <vt:lpstr>Rubik Medium</vt:lpstr>
      <vt:lpstr>Rubik Regular</vt:lpstr>
      <vt:lpstr>Office Theme</vt:lpstr>
      <vt:lpstr>PowerPoint Presentation</vt:lpstr>
      <vt:lpstr>PowerPoint Presentation</vt:lpstr>
      <vt:lpstr>City-region perspectives on  providing vulnerable people with food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</dc:creator>
  <cp:lastModifiedBy>Stephanie</cp:lastModifiedBy>
  <cp:revision>41</cp:revision>
  <dcterms:modified xsi:type="dcterms:W3CDTF">2020-08-19T11:03:15Z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0x010100F7C3DDB834B8364183AB36734DE12E79</vt:lpwstr>
  </property>
</Properties>
</file>